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6.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7.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0" r:id="rId6"/>
    <p:sldMasterId id="2147483674" r:id="rId7"/>
    <p:sldMasterId id="2147483676" r:id="rId8"/>
    <p:sldMasterId id="2147483689" r:id="rId9"/>
    <p:sldMasterId id="2147483701" r:id="rId10"/>
    <p:sldMasterId id="2147483709" r:id="rId11"/>
  </p:sldMasterIdLst>
  <p:notesMasterIdLst>
    <p:notesMasterId r:id="rId71"/>
  </p:notesMasterIdLst>
  <p:sldIdLst>
    <p:sldId id="327" r:id="rId12"/>
    <p:sldId id="576" r:id="rId13"/>
    <p:sldId id="575" r:id="rId14"/>
    <p:sldId id="295" r:id="rId15"/>
    <p:sldId id="256" r:id="rId16"/>
    <p:sldId id="257" r:id="rId17"/>
    <p:sldId id="258" r:id="rId18"/>
    <p:sldId id="259" r:id="rId19"/>
    <p:sldId id="260" r:id="rId20"/>
    <p:sldId id="263" r:id="rId21"/>
    <p:sldId id="261" r:id="rId22"/>
    <p:sldId id="262" r:id="rId23"/>
    <p:sldId id="577" r:id="rId24"/>
    <p:sldId id="578" r:id="rId25"/>
    <p:sldId id="287" r:id="rId26"/>
    <p:sldId id="292" r:id="rId27"/>
    <p:sldId id="288" r:id="rId28"/>
    <p:sldId id="289" r:id="rId29"/>
    <p:sldId id="290" r:id="rId30"/>
    <p:sldId id="293" r:id="rId31"/>
    <p:sldId id="291" r:id="rId32"/>
    <p:sldId id="267" r:id="rId33"/>
    <p:sldId id="590" r:id="rId34"/>
    <p:sldId id="579" r:id="rId35"/>
    <p:sldId id="591" r:id="rId36"/>
    <p:sldId id="581" r:id="rId37"/>
    <p:sldId id="582" r:id="rId38"/>
    <p:sldId id="583" r:id="rId39"/>
    <p:sldId id="276" r:id="rId40"/>
    <p:sldId id="278" r:id="rId41"/>
    <p:sldId id="584" r:id="rId42"/>
    <p:sldId id="585" r:id="rId43"/>
    <p:sldId id="279" r:id="rId44"/>
    <p:sldId id="294" r:id="rId45"/>
    <p:sldId id="280" r:id="rId46"/>
    <p:sldId id="281" r:id="rId47"/>
    <p:sldId id="586" r:id="rId48"/>
    <p:sldId id="587" r:id="rId49"/>
    <p:sldId id="282" r:id="rId50"/>
    <p:sldId id="283" r:id="rId51"/>
    <p:sldId id="285" r:id="rId52"/>
    <p:sldId id="286" r:id="rId53"/>
    <p:sldId id="588" r:id="rId54"/>
    <p:sldId id="589" r:id="rId55"/>
    <p:sldId id="296" r:id="rId56"/>
    <p:sldId id="273" r:id="rId57"/>
    <p:sldId id="297" r:id="rId58"/>
    <p:sldId id="592" r:id="rId59"/>
    <p:sldId id="556" r:id="rId60"/>
    <p:sldId id="562" r:id="rId61"/>
    <p:sldId id="558" r:id="rId62"/>
    <p:sldId id="559" r:id="rId63"/>
    <p:sldId id="561" r:id="rId64"/>
    <p:sldId id="564" r:id="rId65"/>
    <p:sldId id="560" r:id="rId66"/>
    <p:sldId id="563" r:id="rId67"/>
    <p:sldId id="468" r:id="rId68"/>
    <p:sldId id="593" r:id="rId69"/>
    <p:sldId id="594"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8E5"/>
    <a:srgbClr val="FCEF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77C242-EA33-46DC-9D9C-2D0B2D49943C}" v="118" dt="2025-12-02T13:07:27.3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033" autoAdjust="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74"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0.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8" Type="http://schemas.openxmlformats.org/officeDocument/2006/relationships/slideMaster" Target="slideMasters/slideMaster5.xml"/><Relationship Id="rId51" Type="http://schemas.openxmlformats.org/officeDocument/2006/relationships/slide" Target="slides/slide40.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microsoft.com/office/2015/10/relationships/revisionInfo" Target="revisionInfo.xml"/><Relationship Id="rId7" Type="http://schemas.openxmlformats.org/officeDocument/2006/relationships/slideMaster" Target="slideMasters/slideMaster4.xml"/><Relationship Id="rId7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CB3655-678D-4194-B811-E194047B5FDC}" type="datetimeFigureOut">
              <a:rPr lang="en-GB" smtClean="0"/>
              <a:t>10/03/2026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6E728B-9D26-43C9-A26E-A8DD89F811EA}" type="slidenum">
              <a:rPr lang="en-GB" smtClean="0"/>
              <a:t>‹#›</a:t>
            </a:fld>
            <a:endParaRPr lang="en-GB"/>
          </a:p>
        </p:txBody>
      </p:sp>
    </p:spTree>
    <p:extLst>
      <p:ext uri="{BB962C8B-B14F-4D97-AF65-F5344CB8AC3E}">
        <p14:creationId xmlns:p14="http://schemas.microsoft.com/office/powerpoint/2010/main" val="998083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notes"/>
          <p:cNvSpPr>
            <a:spLocks noGrp="1" noRot="1" noChangeAspect="1"/>
          </p:cNvSpPr>
          <p:nvPr>
            <p:ph type="sldImg" idx="2"/>
          </p:nvPr>
        </p:nvSpPr>
        <p:spPr>
          <a:xfrm>
            <a:off x="217488" y="801688"/>
            <a:ext cx="7126287" cy="40100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 name="Google Shape;116;p1:notes"/>
          <p:cNvSpPr txBox="1">
            <a:spLocks noGrp="1"/>
          </p:cNvSpPr>
          <p:nvPr>
            <p:ph type="body" idx="1"/>
          </p:nvPr>
        </p:nvSpPr>
        <p:spPr>
          <a:xfrm>
            <a:off x="755950" y="5078600"/>
            <a:ext cx="6047700" cy="4811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0602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66E728B-9D26-43C9-A26E-A8DD89F811EA}" type="slidenum">
              <a:rPr lang="en-GB" smtClean="0"/>
              <a:t>27</a:t>
            </a:fld>
            <a:endParaRPr lang="en-GB"/>
          </a:p>
        </p:txBody>
      </p:sp>
    </p:spTree>
    <p:extLst>
      <p:ext uri="{BB962C8B-B14F-4D97-AF65-F5344CB8AC3E}">
        <p14:creationId xmlns:p14="http://schemas.microsoft.com/office/powerpoint/2010/main" val="4277301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Introductions to speakers and to Thomas Pocklington Trust.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64EF68-2F9C-4F39-9791-589246B37A65}" type="slidenum">
              <a:rPr kumimoji="0" lang="en-GB" sz="1200" b="0" i="0" u="none" strike="noStrike" kern="1200" cap="none" spc="0" normalizeH="0" baseline="0" noProof="0" smtClean="0">
                <a:ln>
                  <a:noFill/>
                </a:ln>
                <a:solidFill>
                  <a:srgbClr val="002868"/>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srgbClr val="002868"/>
              </a:solidFill>
              <a:effectLst/>
              <a:uLnTx/>
              <a:uFillTx/>
              <a:latin typeface="Arial"/>
              <a:ea typeface="+mn-ea"/>
              <a:cs typeface="+mn-cs"/>
            </a:endParaRPr>
          </a:p>
        </p:txBody>
      </p:sp>
    </p:spTree>
    <p:extLst>
      <p:ext uri="{BB962C8B-B14F-4D97-AF65-F5344CB8AC3E}">
        <p14:creationId xmlns:p14="http://schemas.microsoft.com/office/powerpoint/2010/main" val="2410546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CB8FD-D677-AAAA-263B-EC9D881E16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89BE14-B31B-1E80-79E9-B3AF2468D4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88AEE2-D978-EAC2-437C-6419B9951CF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9DD0B3F-581B-9D65-856E-1807BE9D15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64EF68-2F9C-4F39-9791-589246B37A65}" type="slidenum">
              <a:rPr kumimoji="0" lang="en-GB" sz="1200" b="0" i="0" u="none" strike="noStrike" kern="1200" cap="none" spc="0" normalizeH="0" baseline="0" noProof="0" smtClean="0">
                <a:ln>
                  <a:noFill/>
                </a:ln>
                <a:solidFill>
                  <a:srgbClr val="002868"/>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srgbClr val="002868"/>
              </a:solidFill>
              <a:effectLst/>
              <a:uLnTx/>
              <a:uFillTx/>
              <a:latin typeface="Arial"/>
              <a:ea typeface="+mn-ea"/>
              <a:cs typeface="+mn-cs"/>
            </a:endParaRPr>
          </a:p>
        </p:txBody>
      </p:sp>
    </p:spTree>
    <p:extLst>
      <p:ext uri="{BB962C8B-B14F-4D97-AF65-F5344CB8AC3E}">
        <p14:creationId xmlns:p14="http://schemas.microsoft.com/office/powerpoint/2010/main" val="19136854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2A919-2BA7-F24F-6060-AFFBD4CB5E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879525-D350-24EF-41E1-63F9D1B0DE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FAA94D-41BA-4315-B656-4EBDF289F10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28F6FD0-4D8B-A1AE-2028-789954646B4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64EF68-2F9C-4F39-9791-589246B37A65}" type="slidenum">
              <a:rPr kumimoji="0" lang="en-GB" sz="1200" b="0" i="0" u="none" strike="noStrike" kern="1200" cap="none" spc="0" normalizeH="0" baseline="0" noProof="0" smtClean="0">
                <a:ln>
                  <a:noFill/>
                </a:ln>
                <a:solidFill>
                  <a:srgbClr val="002868"/>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srgbClr val="002868"/>
              </a:solidFill>
              <a:effectLst/>
              <a:uLnTx/>
              <a:uFillTx/>
              <a:latin typeface="Arial"/>
              <a:ea typeface="+mn-ea"/>
              <a:cs typeface="+mn-cs"/>
            </a:endParaRPr>
          </a:p>
        </p:txBody>
      </p:sp>
    </p:spTree>
    <p:extLst>
      <p:ext uri="{BB962C8B-B14F-4D97-AF65-F5344CB8AC3E}">
        <p14:creationId xmlns:p14="http://schemas.microsoft.com/office/powerpoint/2010/main" val="37913707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FE2E2-830C-D682-CC0A-7E7A993774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923755-F4A4-D541-993F-6348BDDFDC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82361C-5218-2D4B-9FC5-B164706B7AA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F2537AF-181D-DC68-59E1-45B33A0B022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64EF68-2F9C-4F39-9791-589246B37A65}" type="slidenum">
              <a:rPr kumimoji="0" lang="en-GB" sz="1200" b="0" i="0" u="none" strike="noStrike" kern="1200" cap="none" spc="0" normalizeH="0" baseline="0" noProof="0" smtClean="0">
                <a:ln>
                  <a:noFill/>
                </a:ln>
                <a:solidFill>
                  <a:srgbClr val="002868"/>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srgbClr val="002868"/>
              </a:solidFill>
              <a:effectLst/>
              <a:uLnTx/>
              <a:uFillTx/>
              <a:latin typeface="Arial"/>
              <a:ea typeface="+mn-ea"/>
              <a:cs typeface="+mn-cs"/>
            </a:endParaRPr>
          </a:p>
        </p:txBody>
      </p:sp>
    </p:spTree>
    <p:extLst>
      <p:ext uri="{BB962C8B-B14F-4D97-AF65-F5344CB8AC3E}">
        <p14:creationId xmlns:p14="http://schemas.microsoft.com/office/powerpoint/2010/main" val="7325691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9798F-AE9C-1EB5-920C-6CCB1ECC85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EE3413-6668-A659-C074-B6D7ED6261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A87FEA-F0F4-755A-CE1D-C4B6CBEB7A1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44EBCEE-D9AF-0092-67A7-6738664EAFE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64EF68-2F9C-4F39-9791-589246B37A65}" type="slidenum">
              <a:rPr kumimoji="0" lang="en-GB" sz="1200" b="0" i="0" u="none" strike="noStrike" kern="1200" cap="none" spc="0" normalizeH="0" baseline="0" noProof="0" smtClean="0">
                <a:ln>
                  <a:noFill/>
                </a:ln>
                <a:solidFill>
                  <a:srgbClr val="002868"/>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a:ln>
                <a:noFill/>
              </a:ln>
              <a:solidFill>
                <a:srgbClr val="002868"/>
              </a:solidFill>
              <a:effectLst/>
              <a:uLnTx/>
              <a:uFillTx/>
              <a:latin typeface="Arial"/>
              <a:ea typeface="+mn-ea"/>
              <a:cs typeface="+mn-cs"/>
            </a:endParaRPr>
          </a:p>
        </p:txBody>
      </p:sp>
    </p:spTree>
    <p:extLst>
      <p:ext uri="{BB962C8B-B14F-4D97-AF65-F5344CB8AC3E}">
        <p14:creationId xmlns:p14="http://schemas.microsoft.com/office/powerpoint/2010/main" val="29976712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8AE93-B3F3-C06D-E8F5-F72F4EB095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EBB071-ED06-582E-9EEF-2FE24111C2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2A09A1-5B2D-904C-A9FA-E78FAD80879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EB198C8-62B3-68EF-B77D-F619DD4816E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64EF68-2F9C-4F39-9791-589246B37A65}" type="slidenum">
              <a:rPr kumimoji="0" lang="en-GB" sz="1200" b="0" i="0" u="none" strike="noStrike" kern="1200" cap="none" spc="0" normalizeH="0" baseline="0" noProof="0" smtClean="0">
                <a:ln>
                  <a:noFill/>
                </a:ln>
                <a:solidFill>
                  <a:srgbClr val="002868"/>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srgbClr val="002868"/>
              </a:solidFill>
              <a:effectLst/>
              <a:uLnTx/>
              <a:uFillTx/>
              <a:latin typeface="Arial"/>
              <a:ea typeface="+mn-ea"/>
              <a:cs typeface="+mn-cs"/>
            </a:endParaRPr>
          </a:p>
        </p:txBody>
      </p:sp>
    </p:spTree>
    <p:extLst>
      <p:ext uri="{BB962C8B-B14F-4D97-AF65-F5344CB8AC3E}">
        <p14:creationId xmlns:p14="http://schemas.microsoft.com/office/powerpoint/2010/main" val="2684833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ECE08-5170-AFE5-088E-4A3032CA67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45F8C4-969C-CBDE-768F-8C52AC50C5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AD41AB-27A2-111F-BECD-68F3227D724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B03BBEC-F3C0-80C6-4B45-962F62F821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64EF68-2F9C-4F39-9791-589246B37A65}" type="slidenum">
              <a:rPr kumimoji="0" lang="en-GB" sz="1200" b="0" i="0" u="none" strike="noStrike" kern="1200" cap="none" spc="0" normalizeH="0" baseline="0" noProof="0" smtClean="0">
                <a:ln>
                  <a:noFill/>
                </a:ln>
                <a:solidFill>
                  <a:srgbClr val="002868"/>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srgbClr val="002868"/>
              </a:solidFill>
              <a:effectLst/>
              <a:uLnTx/>
              <a:uFillTx/>
              <a:latin typeface="Arial"/>
              <a:ea typeface="+mn-ea"/>
              <a:cs typeface="+mn-cs"/>
            </a:endParaRPr>
          </a:p>
        </p:txBody>
      </p:sp>
    </p:spTree>
    <p:extLst>
      <p:ext uri="{BB962C8B-B14F-4D97-AF65-F5344CB8AC3E}">
        <p14:creationId xmlns:p14="http://schemas.microsoft.com/office/powerpoint/2010/main" val="40435299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22DB5-6F06-4FEC-57E3-A6612E6F23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D3DF34-327A-6CB1-57A2-D4390F4EFC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1838C9-4AC3-21CD-CDB9-E6BE76F2A3C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3A19F46-A859-575D-E69A-09DD435AE0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64EF68-2F9C-4F39-9791-589246B37A65}" type="slidenum">
              <a:rPr kumimoji="0" lang="en-GB" sz="1200" b="0" i="0" u="none" strike="noStrike" kern="1200" cap="none" spc="0" normalizeH="0" baseline="0" noProof="0" smtClean="0">
                <a:ln>
                  <a:noFill/>
                </a:ln>
                <a:solidFill>
                  <a:srgbClr val="002868"/>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srgbClr val="002868"/>
              </a:solidFill>
              <a:effectLst/>
              <a:uLnTx/>
              <a:uFillTx/>
              <a:latin typeface="Arial"/>
              <a:ea typeface="+mn-ea"/>
              <a:cs typeface="+mn-cs"/>
            </a:endParaRPr>
          </a:p>
        </p:txBody>
      </p:sp>
    </p:spTree>
    <p:extLst>
      <p:ext uri="{BB962C8B-B14F-4D97-AF65-F5344CB8AC3E}">
        <p14:creationId xmlns:p14="http://schemas.microsoft.com/office/powerpoint/2010/main" val="27787984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4D37C-664F-5FEF-12A3-2221209485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B94283-2204-79C5-B815-D7E067CB9E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47130D-06E2-AF68-1FBE-76C4E551FD1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1BEC007-A5CC-7D9C-C47F-F7C5655CC78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64EF68-2F9C-4F39-9791-589246B37A65}" type="slidenum">
              <a:rPr kumimoji="0" lang="en-GB" sz="1200" b="0" i="0" u="none" strike="noStrike" kern="1200" cap="none" spc="0" normalizeH="0" baseline="0" noProof="0" smtClean="0">
                <a:ln>
                  <a:noFill/>
                </a:ln>
                <a:solidFill>
                  <a:srgbClr val="002868"/>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srgbClr val="002868"/>
              </a:solidFill>
              <a:effectLst/>
              <a:uLnTx/>
              <a:uFillTx/>
              <a:latin typeface="Arial"/>
              <a:ea typeface="+mn-ea"/>
              <a:cs typeface="+mn-cs"/>
            </a:endParaRPr>
          </a:p>
        </p:txBody>
      </p:sp>
    </p:spTree>
    <p:extLst>
      <p:ext uri="{BB962C8B-B14F-4D97-AF65-F5344CB8AC3E}">
        <p14:creationId xmlns:p14="http://schemas.microsoft.com/office/powerpoint/2010/main" val="3825743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a:extLst>
            <a:ext uri="{FF2B5EF4-FFF2-40B4-BE49-F238E27FC236}">
              <a16:creationId xmlns:a16="http://schemas.microsoft.com/office/drawing/2014/main" id="{22A1EB0A-226D-2848-7149-4A39FCA62569}"/>
            </a:ext>
          </a:extLst>
        </p:cNvPr>
        <p:cNvGrpSpPr/>
        <p:nvPr/>
      </p:nvGrpSpPr>
      <p:grpSpPr>
        <a:xfrm>
          <a:off x="0" y="0"/>
          <a:ext cx="0" cy="0"/>
          <a:chOff x="0" y="0"/>
          <a:chExt cx="0" cy="0"/>
        </a:xfrm>
      </p:grpSpPr>
      <p:sp>
        <p:nvSpPr>
          <p:cNvPr id="115" name="Google Shape;115;p1:notes">
            <a:extLst>
              <a:ext uri="{FF2B5EF4-FFF2-40B4-BE49-F238E27FC236}">
                <a16:creationId xmlns:a16="http://schemas.microsoft.com/office/drawing/2014/main" id="{DCCF5A9E-3DBF-4B95-FFA5-129FF5B04AC9}"/>
              </a:ext>
            </a:extLst>
          </p:cNvPr>
          <p:cNvSpPr>
            <a:spLocks noGrp="1" noRot="1" noChangeAspect="1"/>
          </p:cNvSpPr>
          <p:nvPr>
            <p:ph type="sldImg" idx="2"/>
          </p:nvPr>
        </p:nvSpPr>
        <p:spPr>
          <a:xfrm>
            <a:off x="217488" y="801688"/>
            <a:ext cx="7126287" cy="40100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 name="Google Shape;116;p1:notes">
            <a:extLst>
              <a:ext uri="{FF2B5EF4-FFF2-40B4-BE49-F238E27FC236}">
                <a16:creationId xmlns:a16="http://schemas.microsoft.com/office/drawing/2014/main" id="{4F974472-879D-5048-8D5F-29AE01F0B31D}"/>
              </a:ext>
            </a:extLst>
          </p:cNvPr>
          <p:cNvSpPr txBox="1">
            <a:spLocks noGrp="1"/>
          </p:cNvSpPr>
          <p:nvPr>
            <p:ph type="body" idx="1"/>
          </p:nvPr>
        </p:nvSpPr>
        <p:spPr>
          <a:xfrm>
            <a:off x="755950" y="5078600"/>
            <a:ext cx="6047700" cy="4811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0838168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64EF68-2F9C-4F39-9791-589246B37A65}" type="slidenum">
              <a:rPr kumimoji="0" lang="en-GB" sz="1200" b="0" i="0" u="none" strike="noStrike" kern="1200" cap="none" spc="0" normalizeH="0" baseline="0" noProof="0" smtClean="0">
                <a:ln>
                  <a:noFill/>
                </a:ln>
                <a:solidFill>
                  <a:srgbClr val="002868"/>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srgbClr val="002868"/>
              </a:solidFill>
              <a:effectLst/>
              <a:uLnTx/>
              <a:uFillTx/>
              <a:latin typeface="Arial"/>
              <a:ea typeface="+mn-ea"/>
              <a:cs typeface="+mn-cs"/>
            </a:endParaRPr>
          </a:p>
        </p:txBody>
      </p:sp>
    </p:spTree>
    <p:extLst>
      <p:ext uri="{BB962C8B-B14F-4D97-AF65-F5344CB8AC3E}">
        <p14:creationId xmlns:p14="http://schemas.microsoft.com/office/powerpoint/2010/main" val="39765969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a:extLst>
            <a:ext uri="{FF2B5EF4-FFF2-40B4-BE49-F238E27FC236}">
              <a16:creationId xmlns:a16="http://schemas.microsoft.com/office/drawing/2014/main" id="{791B4BA0-C5A3-A220-EFFD-4797A3B08BD4}"/>
            </a:ext>
          </a:extLst>
        </p:cNvPr>
        <p:cNvGrpSpPr/>
        <p:nvPr/>
      </p:nvGrpSpPr>
      <p:grpSpPr>
        <a:xfrm>
          <a:off x="0" y="0"/>
          <a:ext cx="0" cy="0"/>
          <a:chOff x="0" y="0"/>
          <a:chExt cx="0" cy="0"/>
        </a:xfrm>
      </p:grpSpPr>
      <p:sp>
        <p:nvSpPr>
          <p:cNvPr id="115" name="Google Shape;115;p1:notes">
            <a:extLst>
              <a:ext uri="{FF2B5EF4-FFF2-40B4-BE49-F238E27FC236}">
                <a16:creationId xmlns:a16="http://schemas.microsoft.com/office/drawing/2014/main" id="{D6DD42F9-A26C-1B6D-2107-5A1D091C86FB}"/>
              </a:ext>
            </a:extLst>
          </p:cNvPr>
          <p:cNvSpPr>
            <a:spLocks noGrp="1" noRot="1" noChangeAspect="1"/>
          </p:cNvSpPr>
          <p:nvPr>
            <p:ph type="sldImg" idx="2"/>
          </p:nvPr>
        </p:nvSpPr>
        <p:spPr>
          <a:xfrm>
            <a:off x="217488" y="801688"/>
            <a:ext cx="7126287" cy="40100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 name="Google Shape;116;p1:notes">
            <a:extLst>
              <a:ext uri="{FF2B5EF4-FFF2-40B4-BE49-F238E27FC236}">
                <a16:creationId xmlns:a16="http://schemas.microsoft.com/office/drawing/2014/main" id="{A5103141-31E2-16B4-C9A5-43AF94703D9B}"/>
              </a:ext>
            </a:extLst>
          </p:cNvPr>
          <p:cNvSpPr txBox="1">
            <a:spLocks noGrp="1"/>
          </p:cNvSpPr>
          <p:nvPr>
            <p:ph type="body" idx="1"/>
          </p:nvPr>
        </p:nvSpPr>
        <p:spPr>
          <a:xfrm>
            <a:off x="755950" y="5078600"/>
            <a:ext cx="6047700" cy="4811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8139950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a:extLst>
            <a:ext uri="{FF2B5EF4-FFF2-40B4-BE49-F238E27FC236}">
              <a16:creationId xmlns:a16="http://schemas.microsoft.com/office/drawing/2014/main" id="{EADC60D0-40AB-A8A9-67D0-5A4C99015333}"/>
            </a:ext>
          </a:extLst>
        </p:cNvPr>
        <p:cNvGrpSpPr/>
        <p:nvPr/>
      </p:nvGrpSpPr>
      <p:grpSpPr>
        <a:xfrm>
          <a:off x="0" y="0"/>
          <a:ext cx="0" cy="0"/>
          <a:chOff x="0" y="0"/>
          <a:chExt cx="0" cy="0"/>
        </a:xfrm>
      </p:grpSpPr>
      <p:sp>
        <p:nvSpPr>
          <p:cNvPr id="115" name="Google Shape;115;p1:notes">
            <a:extLst>
              <a:ext uri="{FF2B5EF4-FFF2-40B4-BE49-F238E27FC236}">
                <a16:creationId xmlns:a16="http://schemas.microsoft.com/office/drawing/2014/main" id="{0B482DDB-5A79-049F-8735-B1794E2DCA46}"/>
              </a:ext>
            </a:extLst>
          </p:cNvPr>
          <p:cNvSpPr>
            <a:spLocks noGrp="1" noRot="1" noChangeAspect="1"/>
          </p:cNvSpPr>
          <p:nvPr>
            <p:ph type="sldImg" idx="2"/>
          </p:nvPr>
        </p:nvSpPr>
        <p:spPr>
          <a:xfrm>
            <a:off x="217488" y="801688"/>
            <a:ext cx="7126287" cy="40100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 name="Google Shape;116;p1:notes">
            <a:extLst>
              <a:ext uri="{FF2B5EF4-FFF2-40B4-BE49-F238E27FC236}">
                <a16:creationId xmlns:a16="http://schemas.microsoft.com/office/drawing/2014/main" id="{C21B0F04-6177-35B9-8ED6-2A7536E1220A}"/>
              </a:ext>
            </a:extLst>
          </p:cNvPr>
          <p:cNvSpPr txBox="1">
            <a:spLocks noGrp="1"/>
          </p:cNvSpPr>
          <p:nvPr>
            <p:ph type="body" idx="1"/>
          </p:nvPr>
        </p:nvSpPr>
        <p:spPr>
          <a:xfrm>
            <a:off x="755950" y="5078600"/>
            <a:ext cx="6047700" cy="4811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377866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000F84-3B80-4DED-9B15-C7B5034DFE8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3170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000F84-3B80-4DED-9B15-C7B5034DFE8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310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FA50D6-6132-4FF4-AFC5-01B946DDB4AB}"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605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FA50D6-6132-4FF4-AFC5-01B946DDB4AB}"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40201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a:extLst>
            <a:ext uri="{FF2B5EF4-FFF2-40B4-BE49-F238E27FC236}">
              <a16:creationId xmlns:a16="http://schemas.microsoft.com/office/drawing/2014/main" id="{D0088566-C455-6092-FED9-C2F8AF74086E}"/>
            </a:ext>
          </a:extLst>
        </p:cNvPr>
        <p:cNvGrpSpPr/>
        <p:nvPr/>
      </p:nvGrpSpPr>
      <p:grpSpPr>
        <a:xfrm>
          <a:off x="0" y="0"/>
          <a:ext cx="0" cy="0"/>
          <a:chOff x="0" y="0"/>
          <a:chExt cx="0" cy="0"/>
        </a:xfrm>
      </p:grpSpPr>
      <p:sp>
        <p:nvSpPr>
          <p:cNvPr id="115" name="Google Shape;115;p1:notes">
            <a:extLst>
              <a:ext uri="{FF2B5EF4-FFF2-40B4-BE49-F238E27FC236}">
                <a16:creationId xmlns:a16="http://schemas.microsoft.com/office/drawing/2014/main" id="{20364DD6-DCF4-AC3D-D307-C068E05478CF}"/>
              </a:ext>
            </a:extLst>
          </p:cNvPr>
          <p:cNvSpPr>
            <a:spLocks noGrp="1" noRot="1" noChangeAspect="1"/>
          </p:cNvSpPr>
          <p:nvPr>
            <p:ph type="sldImg" idx="2"/>
          </p:nvPr>
        </p:nvSpPr>
        <p:spPr>
          <a:xfrm>
            <a:off x="217488" y="801688"/>
            <a:ext cx="7126287" cy="40100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 name="Google Shape;116;p1:notes">
            <a:extLst>
              <a:ext uri="{FF2B5EF4-FFF2-40B4-BE49-F238E27FC236}">
                <a16:creationId xmlns:a16="http://schemas.microsoft.com/office/drawing/2014/main" id="{BE0F4BEC-7827-5E9F-DFAA-F7B13BA56B12}"/>
              </a:ext>
            </a:extLst>
          </p:cNvPr>
          <p:cNvSpPr txBox="1">
            <a:spLocks noGrp="1"/>
          </p:cNvSpPr>
          <p:nvPr>
            <p:ph type="body" idx="1"/>
          </p:nvPr>
        </p:nvSpPr>
        <p:spPr>
          <a:xfrm>
            <a:off x="755950" y="5078600"/>
            <a:ext cx="6047700" cy="4811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60843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GB"/>
              <a:t>Introduce  my self and title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“we’ll explore how SuperNova serves as a vital tool for assessors working with individuals who have visual impairments. We’ll cover its features, benefits, and practical applications to help you make informed assessments”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-about dolphin</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9824FD-DFE2-44A9-A79A-1949068DD69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471140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a:extLst>
            <a:ext uri="{FF2B5EF4-FFF2-40B4-BE49-F238E27FC236}">
              <a16:creationId xmlns:a16="http://schemas.microsoft.com/office/drawing/2014/main" id="{97EA0F28-7219-58C5-F41C-1493AF9B411F}"/>
            </a:ext>
          </a:extLst>
        </p:cNvPr>
        <p:cNvGrpSpPr/>
        <p:nvPr/>
      </p:nvGrpSpPr>
      <p:grpSpPr>
        <a:xfrm>
          <a:off x="0" y="0"/>
          <a:ext cx="0" cy="0"/>
          <a:chOff x="0" y="0"/>
          <a:chExt cx="0" cy="0"/>
        </a:xfrm>
      </p:grpSpPr>
      <p:sp>
        <p:nvSpPr>
          <p:cNvPr id="115" name="Google Shape;115;p1:notes">
            <a:extLst>
              <a:ext uri="{FF2B5EF4-FFF2-40B4-BE49-F238E27FC236}">
                <a16:creationId xmlns:a16="http://schemas.microsoft.com/office/drawing/2014/main" id="{78795D2C-CE94-4D05-B105-AB10C48994A8}"/>
              </a:ext>
            </a:extLst>
          </p:cNvPr>
          <p:cNvSpPr>
            <a:spLocks noGrp="1" noRot="1" noChangeAspect="1"/>
          </p:cNvSpPr>
          <p:nvPr>
            <p:ph type="sldImg" idx="2"/>
          </p:nvPr>
        </p:nvSpPr>
        <p:spPr>
          <a:xfrm>
            <a:off x="217488" y="801688"/>
            <a:ext cx="7126287" cy="40100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 name="Google Shape;116;p1:notes">
            <a:extLst>
              <a:ext uri="{FF2B5EF4-FFF2-40B4-BE49-F238E27FC236}">
                <a16:creationId xmlns:a16="http://schemas.microsoft.com/office/drawing/2014/main" id="{625A5983-6464-BADE-6379-BE197F1CA0D8}"/>
              </a:ext>
            </a:extLst>
          </p:cNvPr>
          <p:cNvSpPr txBox="1">
            <a:spLocks noGrp="1"/>
          </p:cNvSpPr>
          <p:nvPr>
            <p:ph type="body" idx="1"/>
          </p:nvPr>
        </p:nvSpPr>
        <p:spPr>
          <a:xfrm>
            <a:off x="755950" y="5078600"/>
            <a:ext cx="6047700" cy="4811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024902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0CCD6-E5A1-8171-1E4D-13E1CB9BDB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9B91DAA-F2FE-A3D9-8D54-68A2629A5E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17973EF-4491-9365-0344-6507606F5829}"/>
              </a:ext>
            </a:extLst>
          </p:cNvPr>
          <p:cNvSpPr>
            <a:spLocks noGrp="1"/>
          </p:cNvSpPr>
          <p:nvPr>
            <p:ph type="dt" sz="half" idx="10"/>
          </p:nvPr>
        </p:nvSpPr>
        <p:spPr/>
        <p:txBody>
          <a:bodyPr/>
          <a:lstStyle/>
          <a:p>
            <a:fld id="{B94DE59D-206E-4BC7-924C-6AF495BDDD70}" type="datetimeFigureOut">
              <a:rPr lang="en-GB" smtClean="0"/>
              <a:t>10/03/2026</a:t>
            </a:fld>
            <a:endParaRPr lang="en-GB"/>
          </a:p>
        </p:txBody>
      </p:sp>
      <p:sp>
        <p:nvSpPr>
          <p:cNvPr id="5" name="Footer Placeholder 4">
            <a:extLst>
              <a:ext uri="{FF2B5EF4-FFF2-40B4-BE49-F238E27FC236}">
                <a16:creationId xmlns:a16="http://schemas.microsoft.com/office/drawing/2014/main" id="{B9C02E97-9E64-FABC-D5C1-5F0C10817E5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1A1587-2031-B2A7-D43D-9C7EF4D06AF5}"/>
              </a:ext>
            </a:extLst>
          </p:cNvPr>
          <p:cNvSpPr>
            <a:spLocks noGrp="1"/>
          </p:cNvSpPr>
          <p:nvPr>
            <p:ph type="sldNum" sz="quarter" idx="12"/>
          </p:nvPr>
        </p:nvSpPr>
        <p:spPr/>
        <p:txBody>
          <a:bodyPr/>
          <a:lstStyle/>
          <a:p>
            <a:fld id="{54294350-1B1E-4202-9F36-B402E53E8A9A}" type="slidenum">
              <a:rPr lang="en-GB" smtClean="0"/>
              <a:t>‹#›</a:t>
            </a:fld>
            <a:endParaRPr lang="en-GB"/>
          </a:p>
        </p:txBody>
      </p:sp>
    </p:spTree>
    <p:extLst>
      <p:ext uri="{BB962C8B-B14F-4D97-AF65-F5344CB8AC3E}">
        <p14:creationId xmlns:p14="http://schemas.microsoft.com/office/powerpoint/2010/main" val="585409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65776-0F72-4CBA-B19B-44EAFF57463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5072953-DC2A-FA82-2359-98699AB39D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2B4AEFE-5E01-1546-D145-E20D2CCD138E}"/>
              </a:ext>
            </a:extLst>
          </p:cNvPr>
          <p:cNvSpPr>
            <a:spLocks noGrp="1"/>
          </p:cNvSpPr>
          <p:nvPr>
            <p:ph type="dt" sz="half" idx="10"/>
          </p:nvPr>
        </p:nvSpPr>
        <p:spPr/>
        <p:txBody>
          <a:bodyPr/>
          <a:lstStyle/>
          <a:p>
            <a:fld id="{B94DE59D-206E-4BC7-924C-6AF495BDDD70}" type="datetimeFigureOut">
              <a:rPr lang="en-GB" smtClean="0"/>
              <a:t>10/03/2026</a:t>
            </a:fld>
            <a:endParaRPr lang="en-GB"/>
          </a:p>
        </p:txBody>
      </p:sp>
      <p:sp>
        <p:nvSpPr>
          <p:cNvPr id="5" name="Footer Placeholder 4">
            <a:extLst>
              <a:ext uri="{FF2B5EF4-FFF2-40B4-BE49-F238E27FC236}">
                <a16:creationId xmlns:a16="http://schemas.microsoft.com/office/drawing/2014/main" id="{7FD3BC2D-869A-0702-3826-996360D537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34462-467A-1185-A213-6AD40D01D242}"/>
              </a:ext>
            </a:extLst>
          </p:cNvPr>
          <p:cNvSpPr>
            <a:spLocks noGrp="1"/>
          </p:cNvSpPr>
          <p:nvPr>
            <p:ph type="sldNum" sz="quarter" idx="12"/>
          </p:nvPr>
        </p:nvSpPr>
        <p:spPr/>
        <p:txBody>
          <a:bodyPr/>
          <a:lstStyle/>
          <a:p>
            <a:fld id="{54294350-1B1E-4202-9F36-B402E53E8A9A}" type="slidenum">
              <a:rPr lang="en-GB" smtClean="0"/>
              <a:t>‹#›</a:t>
            </a:fld>
            <a:endParaRPr lang="en-GB"/>
          </a:p>
        </p:txBody>
      </p:sp>
    </p:spTree>
    <p:extLst>
      <p:ext uri="{BB962C8B-B14F-4D97-AF65-F5344CB8AC3E}">
        <p14:creationId xmlns:p14="http://schemas.microsoft.com/office/powerpoint/2010/main" val="410903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E4B821-9078-8B7E-F2C3-D1A2C8E797B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8F4B3FF-F563-5A1C-7999-7CCDE5E9ED0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45342A0-4CB4-E3CF-A5A8-485943E678B5}"/>
              </a:ext>
            </a:extLst>
          </p:cNvPr>
          <p:cNvSpPr>
            <a:spLocks noGrp="1"/>
          </p:cNvSpPr>
          <p:nvPr>
            <p:ph type="dt" sz="half" idx="10"/>
          </p:nvPr>
        </p:nvSpPr>
        <p:spPr/>
        <p:txBody>
          <a:bodyPr/>
          <a:lstStyle/>
          <a:p>
            <a:fld id="{B94DE59D-206E-4BC7-924C-6AF495BDDD70}" type="datetimeFigureOut">
              <a:rPr lang="en-GB" smtClean="0"/>
              <a:t>10/03/2026</a:t>
            </a:fld>
            <a:endParaRPr lang="en-GB"/>
          </a:p>
        </p:txBody>
      </p:sp>
      <p:sp>
        <p:nvSpPr>
          <p:cNvPr id="5" name="Footer Placeholder 4">
            <a:extLst>
              <a:ext uri="{FF2B5EF4-FFF2-40B4-BE49-F238E27FC236}">
                <a16:creationId xmlns:a16="http://schemas.microsoft.com/office/drawing/2014/main" id="{747B49A5-B58E-AAD9-2D65-AC471347AB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BB7937-7008-779B-02F2-918379195D86}"/>
              </a:ext>
            </a:extLst>
          </p:cNvPr>
          <p:cNvSpPr>
            <a:spLocks noGrp="1"/>
          </p:cNvSpPr>
          <p:nvPr>
            <p:ph type="sldNum" sz="quarter" idx="12"/>
          </p:nvPr>
        </p:nvSpPr>
        <p:spPr/>
        <p:txBody>
          <a:bodyPr/>
          <a:lstStyle/>
          <a:p>
            <a:fld id="{54294350-1B1E-4202-9F36-B402E53E8A9A}" type="slidenum">
              <a:rPr lang="en-GB" smtClean="0"/>
              <a:t>‹#›</a:t>
            </a:fld>
            <a:endParaRPr lang="en-GB"/>
          </a:p>
        </p:txBody>
      </p:sp>
    </p:spTree>
    <p:extLst>
      <p:ext uri="{BB962C8B-B14F-4D97-AF65-F5344CB8AC3E}">
        <p14:creationId xmlns:p14="http://schemas.microsoft.com/office/powerpoint/2010/main" val="3602119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lvl1pPr algn="l">
              <a:defRPr sz="3000" b="1" i="0">
                <a:solidFill>
                  <a:schemeClr val="tx1"/>
                </a:solidFill>
              </a:defRPr>
            </a:lvl1pPr>
          </a:lstStyle>
          <a:p>
            <a:r>
              <a:rPr lang="en-GB" dirty="0"/>
              <a:t>Click to edit Master title style</a:t>
            </a:r>
            <a:endParaRPr lang="en-US" dirty="0"/>
          </a:p>
        </p:txBody>
      </p:sp>
      <p:sp>
        <p:nvSpPr>
          <p:cNvPr id="3" name="Subtitle 2"/>
          <p:cNvSpPr>
            <a:spLocks noGrp="1"/>
          </p:cNvSpPr>
          <p:nvPr>
            <p:ph type="subTitle" idx="1"/>
          </p:nvPr>
        </p:nvSpPr>
        <p:spPr>
          <a:xfrm>
            <a:off x="914400" y="3886200"/>
            <a:ext cx="10363200" cy="1187450"/>
          </a:xfrm>
        </p:spPr>
        <p:txBody>
          <a:bodyPr>
            <a:normAutofit/>
          </a:bodyPr>
          <a:lstStyle>
            <a:lvl1pPr marL="0" indent="0" algn="l">
              <a:buNone/>
              <a:defRPr sz="26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sp>
        <p:nvSpPr>
          <p:cNvPr id="4" name="Date Placeholder 3"/>
          <p:cNvSpPr>
            <a:spLocks noGrp="1"/>
          </p:cNvSpPr>
          <p:nvPr>
            <p:ph type="dt" sz="half" idx="10"/>
          </p:nvPr>
        </p:nvSpPr>
        <p:spPr/>
        <p:txBody>
          <a:bodyPr/>
          <a:lstStyle/>
          <a:p>
            <a:fld id="{A6182B7C-B2E5-254A-A994-CA5860A3911E}" type="datetimeFigureOut">
              <a:rPr lang="en-US" smtClean="0"/>
              <a:t>3/10/2026</a:t>
            </a:fld>
            <a:endParaRPr lang="en-US" dirty="0"/>
          </a:p>
        </p:txBody>
      </p:sp>
    </p:spTree>
    <p:extLst>
      <p:ext uri="{BB962C8B-B14F-4D97-AF65-F5344CB8AC3E}">
        <p14:creationId xmlns:p14="http://schemas.microsoft.com/office/powerpoint/2010/main" val="29691539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sz="3000" b="1" i="0">
                <a:latin typeface="Arial"/>
                <a:cs typeface="Arial"/>
              </a:defRPr>
            </a:lvl1pPr>
          </a:lstStyle>
          <a:p>
            <a:r>
              <a:rPr lang="en-GB" dirty="0"/>
              <a:t>Click to edit Master title style</a:t>
            </a:r>
            <a:endParaRPr lang="en-US" dirty="0"/>
          </a:p>
        </p:txBody>
      </p:sp>
      <p:sp>
        <p:nvSpPr>
          <p:cNvPr id="3" name="Content Placeholder 2"/>
          <p:cNvSpPr>
            <a:spLocks noGrp="1"/>
          </p:cNvSpPr>
          <p:nvPr>
            <p:ph idx="1"/>
          </p:nvPr>
        </p:nvSpPr>
        <p:spPr>
          <a:xfrm>
            <a:off x="609600" y="1513285"/>
            <a:ext cx="10972800" cy="3833415"/>
          </a:xfrm>
        </p:spPr>
        <p:txBody>
          <a:bodyPr/>
          <a:lstStyle>
            <a:lvl1pPr>
              <a:defRPr sz="2600"/>
            </a:lvl1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fld id="{A6182B7C-B2E5-254A-A994-CA5860A3911E}" type="datetimeFigureOut">
              <a:rPr lang="en-US" smtClean="0"/>
              <a:t>3/10/2026</a:t>
            </a:fld>
            <a:endParaRPr lang="en-US" dirty="0"/>
          </a:p>
        </p:txBody>
      </p:sp>
    </p:spTree>
    <p:extLst>
      <p:ext uri="{BB962C8B-B14F-4D97-AF65-F5344CB8AC3E}">
        <p14:creationId xmlns:p14="http://schemas.microsoft.com/office/powerpoint/2010/main" val="3768102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933450"/>
          </a:xfrm>
          <a:prstGeom prst="rect">
            <a:avLst/>
          </a:prstGeom>
        </p:spPr>
        <p:txBody>
          <a:bodyPr anchor="t"/>
          <a:lstStyle>
            <a:lvl1pPr algn="l">
              <a:defRPr sz="3000" b="1" cap="none"/>
            </a:lvl1pPr>
          </a:lstStyle>
          <a:p>
            <a:r>
              <a:rPr lang="en-GB" dirty="0"/>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dirty="0"/>
              <a:t>Click to edit Master text styles</a:t>
            </a:r>
          </a:p>
        </p:txBody>
      </p:sp>
      <p:sp>
        <p:nvSpPr>
          <p:cNvPr id="4" name="Date Placeholder 3"/>
          <p:cNvSpPr>
            <a:spLocks noGrp="1"/>
          </p:cNvSpPr>
          <p:nvPr>
            <p:ph type="dt" sz="half" idx="10"/>
          </p:nvPr>
        </p:nvSpPr>
        <p:spPr/>
        <p:txBody>
          <a:bodyPr/>
          <a:lstStyle/>
          <a:p>
            <a:fld id="{A6182B7C-B2E5-254A-A994-CA5860A3911E}" type="datetimeFigureOut">
              <a:rPr lang="en-US" smtClean="0"/>
              <a:t>3/10/2026</a:t>
            </a:fld>
            <a:endParaRPr lang="en-US" dirty="0"/>
          </a:p>
        </p:txBody>
      </p:sp>
    </p:spTree>
    <p:extLst>
      <p:ext uri="{BB962C8B-B14F-4D97-AF65-F5344CB8AC3E}">
        <p14:creationId xmlns:p14="http://schemas.microsoft.com/office/powerpoint/2010/main" val="28285950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sz="3000" b="1" i="0">
                <a:latin typeface="Arial"/>
                <a:cs typeface="Arial"/>
              </a:defRPr>
            </a:lvl1pPr>
          </a:lstStyle>
          <a:p>
            <a:r>
              <a:rPr lang="en-GB" dirty="0"/>
              <a:t>Click to edit Master title style</a:t>
            </a:r>
            <a:endParaRPr lang="en-US" dirty="0"/>
          </a:p>
        </p:txBody>
      </p:sp>
      <p:sp>
        <p:nvSpPr>
          <p:cNvPr id="3" name="Content Placeholder 2"/>
          <p:cNvSpPr>
            <a:spLocks noGrp="1"/>
          </p:cNvSpPr>
          <p:nvPr>
            <p:ph sz="half" idx="1"/>
          </p:nvPr>
        </p:nvSpPr>
        <p:spPr>
          <a:xfrm>
            <a:off x="609600" y="1600201"/>
            <a:ext cx="5384800" cy="3860800"/>
          </a:xfrm>
        </p:spPr>
        <p:txBody>
          <a:bodyPr/>
          <a:lstStyle>
            <a:lvl1pPr>
              <a:defRPr sz="26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6197600" y="1600201"/>
            <a:ext cx="5384800" cy="3860800"/>
          </a:xfrm>
        </p:spPr>
        <p:txBody>
          <a:bodyPr/>
          <a:lstStyle>
            <a:lvl1pPr>
              <a:defRPr sz="26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Date Placeholder 4"/>
          <p:cNvSpPr>
            <a:spLocks noGrp="1"/>
          </p:cNvSpPr>
          <p:nvPr>
            <p:ph type="dt" sz="half" idx="10"/>
          </p:nvPr>
        </p:nvSpPr>
        <p:spPr/>
        <p:txBody>
          <a:bodyPr/>
          <a:lstStyle/>
          <a:p>
            <a:fld id="{A6182B7C-B2E5-254A-A994-CA5860A3911E}" type="datetimeFigureOut">
              <a:rPr lang="en-US" smtClean="0"/>
              <a:t>3/10/2026</a:t>
            </a:fld>
            <a:endParaRPr lang="en-US" dirty="0"/>
          </a:p>
        </p:txBody>
      </p:sp>
    </p:spTree>
    <p:extLst>
      <p:ext uri="{BB962C8B-B14F-4D97-AF65-F5344CB8AC3E}">
        <p14:creationId xmlns:p14="http://schemas.microsoft.com/office/powerpoint/2010/main" val="3926961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944562"/>
          </a:xfrm>
          <a:prstGeom prst="rect">
            <a:avLst/>
          </a:prstGeom>
        </p:spPr>
        <p:txBody>
          <a:bodyPr/>
          <a:lstStyle>
            <a:lvl1pPr algn="l">
              <a:defRPr sz="3000" b="1" i="0">
                <a:latin typeface="Arial"/>
                <a:cs typeface="Arial"/>
              </a:defRPr>
            </a:lvl1pPr>
          </a:lstStyle>
          <a:p>
            <a:r>
              <a:rPr lang="en-GB" dirty="0"/>
              <a:t>Click to edit Master title style</a:t>
            </a:r>
            <a:endParaRPr lang="en-US" dirty="0"/>
          </a:p>
        </p:txBody>
      </p:sp>
      <p:sp>
        <p:nvSpPr>
          <p:cNvPr id="3" name="Text Placeholder 2"/>
          <p:cNvSpPr>
            <a:spLocks noGrp="1"/>
          </p:cNvSpPr>
          <p:nvPr>
            <p:ph type="body" idx="1"/>
          </p:nvPr>
        </p:nvSpPr>
        <p:spPr>
          <a:xfrm>
            <a:off x="609600" y="1282701"/>
            <a:ext cx="5386917" cy="892175"/>
          </a:xfrm>
        </p:spPr>
        <p:txBody>
          <a:bodyPr anchor="b">
            <a:noAutofit/>
          </a:bodyPr>
          <a:lstStyle>
            <a:lvl1pPr marL="0" indent="0">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p:cNvSpPr>
            <a:spLocks noGrp="1"/>
          </p:cNvSpPr>
          <p:nvPr>
            <p:ph sz="half" idx="2" hasCustomPrompt="1"/>
          </p:nvPr>
        </p:nvSpPr>
        <p:spPr>
          <a:xfrm>
            <a:off x="609600" y="2174876"/>
            <a:ext cx="5386917" cy="31718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p:cNvSpPr>
            <a:spLocks noGrp="1"/>
          </p:cNvSpPr>
          <p:nvPr>
            <p:ph type="body" sz="quarter" idx="3"/>
          </p:nvPr>
        </p:nvSpPr>
        <p:spPr>
          <a:xfrm>
            <a:off x="6193368" y="1282701"/>
            <a:ext cx="5389033" cy="892175"/>
          </a:xfrm>
        </p:spPr>
        <p:txBody>
          <a:bodyPr anchor="b">
            <a:normAutofit/>
          </a:bodyPr>
          <a:lstStyle>
            <a:lvl1pPr marL="0" indent="0">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6" name="Content Placeholder 5"/>
          <p:cNvSpPr>
            <a:spLocks noGrp="1"/>
          </p:cNvSpPr>
          <p:nvPr>
            <p:ph sz="quarter" idx="4" hasCustomPrompt="1"/>
          </p:nvPr>
        </p:nvSpPr>
        <p:spPr>
          <a:xfrm>
            <a:off x="6193368" y="2174876"/>
            <a:ext cx="5389033" cy="31718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Date Placeholder 6"/>
          <p:cNvSpPr>
            <a:spLocks noGrp="1"/>
          </p:cNvSpPr>
          <p:nvPr>
            <p:ph type="dt" sz="half" idx="10"/>
          </p:nvPr>
        </p:nvSpPr>
        <p:spPr/>
        <p:txBody>
          <a:bodyPr/>
          <a:lstStyle/>
          <a:p>
            <a:fld id="{A6182B7C-B2E5-254A-A994-CA5860A3911E}" type="datetimeFigureOut">
              <a:rPr lang="en-US" smtClean="0"/>
              <a:t>3/10/2026</a:t>
            </a:fld>
            <a:endParaRPr lang="en-US" dirty="0"/>
          </a:p>
        </p:txBody>
      </p:sp>
    </p:spTree>
    <p:extLst>
      <p:ext uri="{BB962C8B-B14F-4D97-AF65-F5344CB8AC3E}">
        <p14:creationId xmlns:p14="http://schemas.microsoft.com/office/powerpoint/2010/main" val="38962077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sz="3000" b="1" i="0">
                <a:latin typeface="Arial"/>
                <a:cs typeface="Arial"/>
              </a:defRPr>
            </a:lvl1pPr>
          </a:lstStyle>
          <a:p>
            <a:r>
              <a:rPr lang="en-GB" dirty="0"/>
              <a:t>Click to edit Master title style</a:t>
            </a:r>
            <a:endParaRPr lang="en-US" dirty="0"/>
          </a:p>
        </p:txBody>
      </p:sp>
      <p:sp>
        <p:nvSpPr>
          <p:cNvPr id="3" name="Date Placeholder 2"/>
          <p:cNvSpPr>
            <a:spLocks noGrp="1"/>
          </p:cNvSpPr>
          <p:nvPr>
            <p:ph type="dt" sz="half" idx="10"/>
          </p:nvPr>
        </p:nvSpPr>
        <p:spPr/>
        <p:txBody>
          <a:bodyPr/>
          <a:lstStyle/>
          <a:p>
            <a:fld id="{A6182B7C-B2E5-254A-A994-CA5860A3911E}" type="datetimeFigureOut">
              <a:rPr lang="en-US" smtClean="0"/>
              <a:t>3/10/2026</a:t>
            </a:fld>
            <a:endParaRPr lang="en-US" dirty="0"/>
          </a:p>
        </p:txBody>
      </p:sp>
    </p:spTree>
    <p:extLst>
      <p:ext uri="{BB962C8B-B14F-4D97-AF65-F5344CB8AC3E}">
        <p14:creationId xmlns:p14="http://schemas.microsoft.com/office/powerpoint/2010/main" val="26259823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3000" b="1"/>
            </a:lvl1pPr>
          </a:lstStyle>
          <a:p>
            <a:r>
              <a:rPr lang="en-GB" dirty="0"/>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normAutofit/>
          </a:bodyPr>
          <a:lstStyle>
            <a:lvl1pPr marL="0" indent="0">
              <a:buNone/>
              <a:defRPr sz="2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dirty="0"/>
              <a:t>Click to edit Master text styles</a:t>
            </a:r>
          </a:p>
        </p:txBody>
      </p:sp>
      <p:sp>
        <p:nvSpPr>
          <p:cNvPr id="5" name="Date Placeholder 4"/>
          <p:cNvSpPr>
            <a:spLocks noGrp="1"/>
          </p:cNvSpPr>
          <p:nvPr>
            <p:ph type="dt" sz="half" idx="10"/>
          </p:nvPr>
        </p:nvSpPr>
        <p:spPr/>
        <p:txBody>
          <a:bodyPr/>
          <a:lstStyle/>
          <a:p>
            <a:fld id="{A6182B7C-B2E5-254A-A994-CA5860A3911E}" type="datetimeFigureOut">
              <a:rPr lang="en-US" smtClean="0"/>
              <a:t>3/10/2026</a:t>
            </a:fld>
            <a:endParaRPr lang="en-US" dirty="0"/>
          </a:p>
        </p:txBody>
      </p:sp>
    </p:spTree>
    <p:extLst>
      <p:ext uri="{BB962C8B-B14F-4D97-AF65-F5344CB8AC3E}">
        <p14:creationId xmlns:p14="http://schemas.microsoft.com/office/powerpoint/2010/main" val="86022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sz="3000" b="1" i="0">
                <a:latin typeface="Arial"/>
                <a:cs typeface="Arial"/>
              </a:defRPr>
            </a:lvl1pPr>
          </a:lstStyle>
          <a:p>
            <a:r>
              <a:rPr lang="en-GB" dirty="0"/>
              <a:t>Click to edit Master title style</a:t>
            </a:r>
            <a:endParaRPr lang="en-US" dirty="0"/>
          </a:p>
        </p:txBody>
      </p:sp>
      <p:sp>
        <p:nvSpPr>
          <p:cNvPr id="3" name="Vertical Text Placeholder 2"/>
          <p:cNvSpPr>
            <a:spLocks noGrp="1"/>
          </p:cNvSpPr>
          <p:nvPr>
            <p:ph type="body" orient="vert" idx="1"/>
          </p:nvPr>
        </p:nvSpPr>
        <p:spPr>
          <a:xfrm>
            <a:off x="609600" y="1504950"/>
            <a:ext cx="10972800" cy="3663950"/>
          </a:xfrm>
        </p:spPr>
        <p:txBody>
          <a:bodyPr vert="eaVert">
            <a:normAutofit/>
          </a:bodyPr>
          <a:lstStyle>
            <a:lvl1pPr>
              <a:defRPr sz="2600"/>
            </a:lvl1pPr>
          </a:lstStyle>
          <a:p>
            <a:pPr lvl="0"/>
            <a:endParaRPr lang="en-US" dirty="0"/>
          </a:p>
        </p:txBody>
      </p:sp>
      <p:sp>
        <p:nvSpPr>
          <p:cNvPr id="4" name="Date Placeholder 3"/>
          <p:cNvSpPr>
            <a:spLocks noGrp="1"/>
          </p:cNvSpPr>
          <p:nvPr>
            <p:ph type="dt" sz="half" idx="10"/>
          </p:nvPr>
        </p:nvSpPr>
        <p:spPr/>
        <p:txBody>
          <a:bodyPr/>
          <a:lstStyle/>
          <a:p>
            <a:fld id="{A6182B7C-B2E5-254A-A994-CA5860A3911E}" type="datetimeFigureOut">
              <a:rPr lang="en-US" smtClean="0"/>
              <a:t>3/10/2026</a:t>
            </a:fld>
            <a:endParaRPr lang="en-US" dirty="0"/>
          </a:p>
        </p:txBody>
      </p:sp>
    </p:spTree>
    <p:extLst>
      <p:ext uri="{BB962C8B-B14F-4D97-AF65-F5344CB8AC3E}">
        <p14:creationId xmlns:p14="http://schemas.microsoft.com/office/powerpoint/2010/main" val="92485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6E83F-1CC2-0CA7-C556-120DA1F8CC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93DEEE-7E4E-428D-88D6-3A97440F57B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CE3A36A-945C-BF58-6F48-C28E5E2EA8AA}"/>
              </a:ext>
            </a:extLst>
          </p:cNvPr>
          <p:cNvSpPr>
            <a:spLocks noGrp="1"/>
          </p:cNvSpPr>
          <p:nvPr>
            <p:ph type="dt" sz="half" idx="10"/>
          </p:nvPr>
        </p:nvSpPr>
        <p:spPr/>
        <p:txBody>
          <a:bodyPr/>
          <a:lstStyle/>
          <a:p>
            <a:fld id="{B94DE59D-206E-4BC7-924C-6AF495BDDD70}" type="datetimeFigureOut">
              <a:rPr lang="en-GB" smtClean="0"/>
              <a:t>10/03/2026</a:t>
            </a:fld>
            <a:endParaRPr lang="en-GB"/>
          </a:p>
        </p:txBody>
      </p:sp>
      <p:sp>
        <p:nvSpPr>
          <p:cNvPr id="5" name="Footer Placeholder 4">
            <a:extLst>
              <a:ext uri="{FF2B5EF4-FFF2-40B4-BE49-F238E27FC236}">
                <a16:creationId xmlns:a16="http://schemas.microsoft.com/office/drawing/2014/main" id="{47B1B301-0EC8-E9FD-F3E3-2BECCA53E01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23A318E-C6FA-4953-82E1-1332B7B06607}"/>
              </a:ext>
            </a:extLst>
          </p:cNvPr>
          <p:cNvSpPr>
            <a:spLocks noGrp="1"/>
          </p:cNvSpPr>
          <p:nvPr>
            <p:ph type="sldNum" sz="quarter" idx="12"/>
          </p:nvPr>
        </p:nvSpPr>
        <p:spPr/>
        <p:txBody>
          <a:bodyPr/>
          <a:lstStyle/>
          <a:p>
            <a:fld id="{54294350-1B1E-4202-9F36-B402E53E8A9A}" type="slidenum">
              <a:rPr lang="en-GB" smtClean="0"/>
              <a:t>‹#›</a:t>
            </a:fld>
            <a:endParaRPr lang="en-GB"/>
          </a:p>
        </p:txBody>
      </p:sp>
    </p:spTree>
    <p:extLst>
      <p:ext uri="{BB962C8B-B14F-4D97-AF65-F5344CB8AC3E}">
        <p14:creationId xmlns:p14="http://schemas.microsoft.com/office/powerpoint/2010/main" val="1601985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4995862"/>
          </a:xfrm>
          <a:prstGeom prst="rect">
            <a:avLst/>
          </a:prstGeom>
        </p:spPr>
        <p:txBody>
          <a:bodyPr vert="eaVert"/>
          <a:lstStyle>
            <a:lvl1pPr algn="l">
              <a:defRPr sz="3000" b="1" i="0">
                <a:latin typeface="Arial"/>
                <a:cs typeface="Arial"/>
              </a:defRPr>
            </a:lvl1pPr>
          </a:lstStyle>
          <a:p>
            <a:r>
              <a:rPr lang="en-GB" dirty="0"/>
              <a:t>Click to edit Master title style</a:t>
            </a:r>
            <a:endParaRPr lang="en-US" dirty="0"/>
          </a:p>
        </p:txBody>
      </p:sp>
      <p:sp>
        <p:nvSpPr>
          <p:cNvPr id="3" name="Vertical Text Placeholder 2"/>
          <p:cNvSpPr>
            <a:spLocks noGrp="1"/>
          </p:cNvSpPr>
          <p:nvPr>
            <p:ph type="body" orient="vert" idx="1"/>
          </p:nvPr>
        </p:nvSpPr>
        <p:spPr>
          <a:xfrm>
            <a:off x="609600" y="274639"/>
            <a:ext cx="8026400" cy="4995862"/>
          </a:xfrm>
        </p:spPr>
        <p:txBody>
          <a:bodyPr vert="eaVert"/>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fld id="{A6182B7C-B2E5-254A-A994-CA5860A3911E}" type="datetimeFigureOut">
              <a:rPr lang="en-US" smtClean="0"/>
              <a:t>3/10/2026</a:t>
            </a:fld>
            <a:endParaRPr lang="en-US" dirty="0"/>
          </a:p>
        </p:txBody>
      </p:sp>
    </p:spTree>
    <p:extLst>
      <p:ext uri="{BB962C8B-B14F-4D97-AF65-F5344CB8AC3E}">
        <p14:creationId xmlns:p14="http://schemas.microsoft.com/office/powerpoint/2010/main" val="41548967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Logo Slide">
    <p:bg>
      <p:bgPr>
        <a:solidFill>
          <a:srgbClr val="005C84"/>
        </a:solidFill>
        <a:effectLst/>
      </p:bgPr>
    </p:bg>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BDBBA8B1-FB70-5047-82C7-77FEF36734A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4443924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troductory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54560" y="2060849"/>
            <a:ext cx="7591573" cy="1226567"/>
          </a:xfrm>
          <a:prstGeom prst="rect">
            <a:avLst/>
          </a:prstGeom>
        </p:spPr>
        <p:txBody>
          <a:bodyPr anchor="ctr" anchorCtr="0"/>
          <a:lstStyle>
            <a:lvl1pPr algn="l">
              <a:defRPr sz="3200" b="1" spc="-150" baseline="0">
                <a:solidFill>
                  <a:schemeClr val="bg1"/>
                </a:solidFill>
              </a:defRPr>
            </a:lvl1pPr>
          </a:lstStyle>
          <a:p>
            <a:r>
              <a:rPr lang="en-US" dirty="0"/>
              <a:t>Presentation title</a:t>
            </a:r>
            <a:endParaRPr lang="en-GB" dirty="0"/>
          </a:p>
        </p:txBody>
      </p:sp>
      <p:sp>
        <p:nvSpPr>
          <p:cNvPr id="3" name="Subtitle 2"/>
          <p:cNvSpPr>
            <a:spLocks noGrp="1"/>
          </p:cNvSpPr>
          <p:nvPr>
            <p:ph type="subTitle" idx="1"/>
          </p:nvPr>
        </p:nvSpPr>
        <p:spPr>
          <a:xfrm>
            <a:off x="2351584" y="3287415"/>
            <a:ext cx="7584843" cy="864096"/>
          </a:xfrm>
          <a:prstGeom prst="rect">
            <a:avLst/>
          </a:prstGeom>
        </p:spPr>
        <p:txBody>
          <a:bodyPr anchor="ctr" anchorCtr="0"/>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6" name="Text Placeholder 3"/>
          <p:cNvSpPr>
            <a:spLocks noGrp="1"/>
          </p:cNvSpPr>
          <p:nvPr>
            <p:ph type="body" sz="quarter" idx="10" hasCustomPrompt="1"/>
          </p:nvPr>
        </p:nvSpPr>
        <p:spPr>
          <a:xfrm>
            <a:off x="2351584" y="4149081"/>
            <a:ext cx="3071283" cy="359395"/>
          </a:xfrm>
          <a:prstGeom prst="rect">
            <a:avLst/>
          </a:prstGeom>
        </p:spPr>
        <p:txBody>
          <a:bodyPr/>
          <a:lstStyle>
            <a:lvl1pPr marL="0" indent="0">
              <a:buNone/>
              <a:defRPr sz="1400">
                <a:solidFill>
                  <a:schemeClr val="bg1"/>
                </a:solidFill>
              </a:defRPr>
            </a:lvl1pPr>
          </a:lstStyle>
          <a:p>
            <a:pPr lvl="0"/>
            <a:r>
              <a:rPr lang="en-GB" dirty="0"/>
              <a:t>22 June 2021</a:t>
            </a:r>
          </a:p>
        </p:txBody>
      </p:sp>
      <p:pic>
        <p:nvPicPr>
          <p:cNvPr id="7" name="University Logo (White)" descr="Graphical user interface&#10;&#10;Description automatically generated with medium confidence">
            <a:extLst>
              <a:ext uri="{FF2B5EF4-FFF2-40B4-BE49-F238E27FC236}">
                <a16:creationId xmlns:a16="http://schemas.microsoft.com/office/drawing/2014/main" id="{13715225-994B-F847-BBCD-98E6DC60B0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523224399"/>
      </p:ext>
    </p:extLst>
  </p:cSld>
  <p:clrMapOvr>
    <a:masterClrMapping/>
  </p:clrMapOvr>
  <p:hf hdr="0" ftr="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estions End Slide">
    <p:spTree>
      <p:nvGrpSpPr>
        <p:cNvPr id="1" name=""/>
        <p:cNvGrpSpPr/>
        <p:nvPr/>
      </p:nvGrpSpPr>
      <p:grpSpPr>
        <a:xfrm>
          <a:off x="0" y="0"/>
          <a:ext cx="0" cy="0"/>
          <a:chOff x="0" y="0"/>
          <a:chExt cx="0" cy="0"/>
        </a:xfrm>
      </p:grpSpPr>
      <p:sp>
        <p:nvSpPr>
          <p:cNvPr id="8" name="Title 1"/>
          <p:cNvSpPr txBox="1"/>
          <p:nvPr userDrawn="1"/>
        </p:nvSpPr>
        <p:spPr>
          <a:xfrm>
            <a:off x="2351584" y="2700210"/>
            <a:ext cx="7584843" cy="584775"/>
          </a:xfrm>
          <a:prstGeom prst="rect">
            <a:avLst/>
          </a:prstGeom>
          <a:noFill/>
        </p:spPr>
        <p:txBody>
          <a:bodyPr wrap="square" rtlCol="0">
            <a:spAutoFit/>
          </a:bodyPr>
          <a:lstStyle/>
          <a:p>
            <a:r>
              <a:rPr lang="en-GB" sz="3200" b="1" spc="-150" dirty="0">
                <a:solidFill>
                  <a:schemeClr val="bg1"/>
                </a:solidFill>
              </a:rPr>
              <a:t>YOUR</a:t>
            </a:r>
            <a:r>
              <a:rPr lang="en-GB" sz="3200" b="1" spc="-150" baseline="0" dirty="0">
                <a:solidFill>
                  <a:schemeClr val="bg1"/>
                </a:solidFill>
              </a:rPr>
              <a:t> QUESTIONS</a:t>
            </a:r>
            <a:endParaRPr lang="en-GB" sz="3200" b="1" spc="-150" dirty="0">
              <a:solidFill>
                <a:schemeClr val="bg1"/>
              </a:solidFill>
            </a:endParaRPr>
          </a:p>
        </p:txBody>
      </p:sp>
      <p:sp>
        <p:nvSpPr>
          <p:cNvPr id="6" name="Content Placeholder 2"/>
          <p:cNvSpPr>
            <a:spLocks noGrp="1"/>
          </p:cNvSpPr>
          <p:nvPr>
            <p:ph sz="quarter" idx="11" hasCustomPrompt="1"/>
          </p:nvPr>
        </p:nvSpPr>
        <p:spPr>
          <a:xfrm>
            <a:off x="2351584" y="3356522"/>
            <a:ext cx="7584843" cy="1800671"/>
          </a:xfrm>
          <a:prstGeom prst="rect">
            <a:avLst/>
          </a:prstGeom>
        </p:spPr>
        <p:txBody>
          <a:bodyPr/>
          <a:lstStyle>
            <a:lvl1pPr marL="0" indent="0">
              <a:buNone/>
              <a:defRPr sz="1600" b="0" spc="0">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Copy here</a:t>
            </a:r>
            <a:endParaRPr lang="en-GB" dirty="0"/>
          </a:p>
        </p:txBody>
      </p:sp>
      <p:pic>
        <p:nvPicPr>
          <p:cNvPr id="7" name="University Logo (White)" descr="Graphical user interface&#10;&#10;Description automatically generated with medium confidence">
            <a:extLst>
              <a:ext uri="{FF2B5EF4-FFF2-40B4-BE49-F238E27FC236}">
                <a16:creationId xmlns:a16="http://schemas.microsoft.com/office/drawing/2014/main" id="{132411DA-15FA-804A-A497-A21BA241FF8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6312691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2E444E"/>
                </a:solidFill>
              </a:defRPr>
            </a:lvl1pPr>
          </a:lstStyle>
          <a:p>
            <a:r>
              <a:rPr lang="en-US" dirty="0"/>
              <a:t>TITLE</a:t>
            </a:r>
            <a:endParaRPr lang="en-GB" dirty="0"/>
          </a:p>
        </p:txBody>
      </p:sp>
      <p:sp>
        <p:nvSpPr>
          <p:cNvPr id="5" name="Text Placeholder 2"/>
          <p:cNvSpPr>
            <a:spLocks noGrp="1"/>
          </p:cNvSpPr>
          <p:nvPr>
            <p:ph type="body" sz="quarter" idx="10"/>
          </p:nvPr>
        </p:nvSpPr>
        <p:spPr>
          <a:xfrm>
            <a:off x="623393" y="1844825"/>
            <a:ext cx="10847916" cy="4393059"/>
          </a:xfrm>
        </p:spPr>
        <p:txBody>
          <a:bodyPr/>
          <a:lstStyle>
            <a:lvl1pPr>
              <a:spcBef>
                <a:spcPts val="0"/>
              </a:spcBef>
              <a:spcAft>
                <a:spcPts val="1200"/>
              </a:spcAft>
              <a:defRPr sz="2000">
                <a:solidFill>
                  <a:srgbClr val="2E444E"/>
                </a:solidFill>
              </a:defRPr>
            </a:lvl1pPr>
            <a:lvl2pPr>
              <a:spcBef>
                <a:spcPts val="0"/>
              </a:spcBef>
              <a:spcAft>
                <a:spcPts val="1200"/>
              </a:spcAft>
              <a:defRPr sz="1800">
                <a:solidFill>
                  <a:srgbClr val="2E444E"/>
                </a:solidFill>
              </a:defRPr>
            </a:lvl2pPr>
            <a:lvl3pPr>
              <a:spcBef>
                <a:spcPts val="0"/>
              </a:spcBef>
              <a:spcAft>
                <a:spcPts val="1200"/>
              </a:spcAft>
              <a:defRPr>
                <a:solidFill>
                  <a:srgbClr val="2E444E"/>
                </a:solidFill>
              </a:defRPr>
            </a:lvl3pPr>
            <a:lvl4pPr>
              <a:spcBef>
                <a:spcPts val="0"/>
              </a:spcBef>
              <a:spcAft>
                <a:spcPts val="1200"/>
              </a:spcAft>
              <a:defRPr>
                <a:solidFill>
                  <a:srgbClr val="2E444E"/>
                </a:solidFill>
              </a:defRPr>
            </a:lvl4pPr>
            <a:lvl5pPr>
              <a:spcBef>
                <a:spcPts val="0"/>
              </a:spcBef>
              <a:spcAft>
                <a:spcPts val="1200"/>
              </a:spcAft>
              <a:defRPr>
                <a:solidFill>
                  <a:srgbClr val="2E444E"/>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7220673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3CA42-C679-EFE0-5E77-BCC618B7A71D}"/>
              </a:ext>
            </a:extLst>
          </p:cNvPr>
          <p:cNvSpPr>
            <a:spLocks noGrp="1"/>
          </p:cNvSpPr>
          <p:nvPr>
            <p:ph type="ctrTitle"/>
          </p:nvPr>
        </p:nvSpPr>
        <p:spPr>
          <a:xfrm>
            <a:off x="1524000" y="1122363"/>
            <a:ext cx="9144000" cy="1788178"/>
          </a:xfrm>
        </p:spPr>
        <p:txBody>
          <a:bodyPr anchor="t"/>
          <a:lstStyle>
            <a:lvl1pPr algn="ctr">
              <a:defRPr sz="4500">
                <a:solidFill>
                  <a:srgbClr val="2A7AB0"/>
                </a:solidFill>
                <a:latin typeface="Trebuchet MS" panose="020B0603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9FCD897-BB1E-2FA5-B694-3D379D17C414}"/>
              </a:ext>
            </a:extLst>
          </p:cNvPr>
          <p:cNvSpPr>
            <a:spLocks noGrp="1"/>
          </p:cNvSpPr>
          <p:nvPr>
            <p:ph type="subTitle" idx="1"/>
          </p:nvPr>
        </p:nvSpPr>
        <p:spPr>
          <a:xfrm>
            <a:off x="1524000" y="3251200"/>
            <a:ext cx="9144000" cy="2235200"/>
          </a:xfrm>
        </p:spPr>
        <p:txBody>
          <a:bodyPr/>
          <a:lstStyle>
            <a:lvl1pPr marL="0" indent="0" algn="ctr">
              <a:buNone/>
              <a:defRPr sz="1800" b="1">
                <a:solidFill>
                  <a:srgbClr val="666769"/>
                </a:solidFill>
                <a:latin typeface="Trebuchet MS" panose="020B0603020202020204" pitchFamily="34" charset="0"/>
              </a:defRPr>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5190831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48EFB-E8E4-2179-0F5B-F9E4E6D8560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B4CCCB-1D52-4671-B801-5294D1CF75F5}"/>
              </a:ext>
            </a:extLst>
          </p:cNvPr>
          <p:cNvSpPr>
            <a:spLocks noGrp="1"/>
          </p:cNvSpPr>
          <p:nvPr>
            <p:ph idx="1"/>
          </p:nvPr>
        </p:nvSpPr>
        <p:spPr>
          <a:xfrm>
            <a:off x="838200" y="1825625"/>
            <a:ext cx="10515600" cy="39775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672837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B8757-FAB0-3483-FA49-6540B0379916}"/>
              </a:ext>
            </a:extLst>
          </p:cNvPr>
          <p:cNvSpPr>
            <a:spLocks noGrp="1"/>
          </p:cNvSpPr>
          <p:nvPr>
            <p:ph type="title"/>
          </p:nvPr>
        </p:nvSpPr>
        <p:spPr>
          <a:xfrm>
            <a:off x="831851" y="1141512"/>
            <a:ext cx="10515600" cy="2480235"/>
          </a:xfrm>
        </p:spPr>
        <p:txBody>
          <a:bodyPr anchor="ctr"/>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EE121D0-E165-EDF3-0F6A-CC38C5BF0D30}"/>
              </a:ext>
            </a:extLst>
          </p:cNvPr>
          <p:cNvSpPr>
            <a:spLocks noGrp="1"/>
          </p:cNvSpPr>
          <p:nvPr>
            <p:ph type="body" idx="1"/>
          </p:nvPr>
        </p:nvSpPr>
        <p:spPr>
          <a:xfrm>
            <a:off x="831851" y="4052053"/>
            <a:ext cx="10515600" cy="1727201"/>
          </a:xfrm>
        </p:spPr>
        <p:txBody>
          <a:bodyPr/>
          <a:lstStyle>
            <a:lvl1pPr marL="0" indent="0">
              <a:buNone/>
              <a:defRPr sz="1800">
                <a:solidFill>
                  <a:schemeClr val="tx1">
                    <a:tint val="82000"/>
                  </a:schemeClr>
                </a:solidFill>
              </a:defRPr>
            </a:lvl1pPr>
            <a:lvl2pPr marL="342891" indent="0">
              <a:buNone/>
              <a:defRPr sz="1500">
                <a:solidFill>
                  <a:schemeClr val="tx1">
                    <a:tint val="82000"/>
                  </a:schemeClr>
                </a:solidFill>
              </a:defRPr>
            </a:lvl2pPr>
            <a:lvl3pPr marL="685783" indent="0">
              <a:buNone/>
              <a:defRPr sz="1351">
                <a:solidFill>
                  <a:schemeClr val="tx1">
                    <a:tint val="82000"/>
                  </a:schemeClr>
                </a:solidFill>
              </a:defRPr>
            </a:lvl3pPr>
            <a:lvl4pPr marL="1028674" indent="0">
              <a:buNone/>
              <a:defRPr sz="1200">
                <a:solidFill>
                  <a:schemeClr val="tx1">
                    <a:tint val="82000"/>
                  </a:schemeClr>
                </a:solidFill>
              </a:defRPr>
            </a:lvl4pPr>
            <a:lvl5pPr marL="1371566" indent="0">
              <a:buNone/>
              <a:defRPr sz="1200">
                <a:solidFill>
                  <a:schemeClr val="tx1">
                    <a:tint val="82000"/>
                  </a:schemeClr>
                </a:solidFill>
              </a:defRPr>
            </a:lvl5pPr>
            <a:lvl6pPr marL="1714457" indent="0">
              <a:buNone/>
              <a:defRPr sz="1200">
                <a:solidFill>
                  <a:schemeClr val="tx1">
                    <a:tint val="82000"/>
                  </a:schemeClr>
                </a:solidFill>
              </a:defRPr>
            </a:lvl6pPr>
            <a:lvl7pPr marL="2057349" indent="0">
              <a:buNone/>
              <a:defRPr sz="1200">
                <a:solidFill>
                  <a:schemeClr val="tx1">
                    <a:tint val="82000"/>
                  </a:schemeClr>
                </a:solidFill>
              </a:defRPr>
            </a:lvl7pPr>
            <a:lvl8pPr marL="2400240" indent="0">
              <a:buNone/>
              <a:defRPr sz="1200">
                <a:solidFill>
                  <a:schemeClr val="tx1">
                    <a:tint val="82000"/>
                  </a:schemeClr>
                </a:solidFill>
              </a:defRPr>
            </a:lvl8pPr>
            <a:lvl9pPr marL="2743131" indent="0">
              <a:buNone/>
              <a:defRPr sz="12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2426570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2B845-27A9-E035-600D-01E3A1B1355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CEE70CB-91F6-A7D0-13FC-18502104E3C9}"/>
              </a:ext>
            </a:extLst>
          </p:cNvPr>
          <p:cNvSpPr>
            <a:spLocks noGrp="1"/>
          </p:cNvSpPr>
          <p:nvPr>
            <p:ph sz="half" idx="1"/>
          </p:nvPr>
        </p:nvSpPr>
        <p:spPr>
          <a:xfrm>
            <a:off x="838200" y="1825627"/>
            <a:ext cx="5181600" cy="40910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7DAA71A-7BE3-FB12-E083-85817801E6A2}"/>
              </a:ext>
            </a:extLst>
          </p:cNvPr>
          <p:cNvSpPr>
            <a:spLocks noGrp="1"/>
          </p:cNvSpPr>
          <p:nvPr>
            <p:ph sz="half" idx="2"/>
          </p:nvPr>
        </p:nvSpPr>
        <p:spPr>
          <a:xfrm>
            <a:off x="6172200" y="1825627"/>
            <a:ext cx="5181600" cy="40910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242280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AF112-9BB0-7800-5CD9-A163F4947614}"/>
              </a:ext>
            </a:extLst>
          </p:cNvPr>
          <p:cNvSpPr>
            <a:spLocks noGrp="1"/>
          </p:cNvSpPr>
          <p:nvPr>
            <p:ph type="title"/>
          </p:nvPr>
        </p:nvSpPr>
        <p:spPr>
          <a:xfrm>
            <a:off x="839788" y="365129"/>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AF8B2DA-D1CF-6C92-9B98-C2A168818D54}"/>
              </a:ext>
            </a:extLst>
          </p:cNvPr>
          <p:cNvSpPr>
            <a:spLocks noGrp="1"/>
          </p:cNvSpPr>
          <p:nvPr>
            <p:ph type="body" idx="1"/>
          </p:nvPr>
        </p:nvSpPr>
        <p:spPr>
          <a:xfrm>
            <a:off x="839789" y="1681163"/>
            <a:ext cx="5157787"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72A29AE8-D776-8D0A-CCD7-732698B960FF}"/>
              </a:ext>
            </a:extLst>
          </p:cNvPr>
          <p:cNvSpPr>
            <a:spLocks noGrp="1"/>
          </p:cNvSpPr>
          <p:nvPr>
            <p:ph sz="half" idx="2"/>
          </p:nvPr>
        </p:nvSpPr>
        <p:spPr>
          <a:xfrm>
            <a:off x="839789" y="2505081"/>
            <a:ext cx="5157787" cy="33937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1F8AB94-E781-2DE6-5FB1-93DCB6225254}"/>
              </a:ext>
            </a:extLst>
          </p:cNvPr>
          <p:cNvSpPr>
            <a:spLocks noGrp="1"/>
          </p:cNvSpPr>
          <p:nvPr>
            <p:ph type="body" sz="quarter" idx="3"/>
          </p:nvPr>
        </p:nvSpPr>
        <p:spPr>
          <a:xfrm>
            <a:off x="6172203" y="1681163"/>
            <a:ext cx="5183188"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DC77CBE5-7BE0-E91E-8FB7-190B6E7A60EC}"/>
              </a:ext>
            </a:extLst>
          </p:cNvPr>
          <p:cNvSpPr>
            <a:spLocks noGrp="1"/>
          </p:cNvSpPr>
          <p:nvPr>
            <p:ph sz="quarter" idx="4"/>
          </p:nvPr>
        </p:nvSpPr>
        <p:spPr>
          <a:xfrm>
            <a:off x="6172203" y="2505081"/>
            <a:ext cx="5183188" cy="33937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90419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5E076-3F55-BB39-69BB-38AB24BEAAA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88FE3C8-E758-6B99-5265-55376A37AB7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2E27BB0-D9F7-BFDC-BC6D-6C167640049F}"/>
              </a:ext>
            </a:extLst>
          </p:cNvPr>
          <p:cNvSpPr>
            <a:spLocks noGrp="1"/>
          </p:cNvSpPr>
          <p:nvPr>
            <p:ph type="dt" sz="half" idx="10"/>
          </p:nvPr>
        </p:nvSpPr>
        <p:spPr/>
        <p:txBody>
          <a:bodyPr/>
          <a:lstStyle/>
          <a:p>
            <a:fld id="{B94DE59D-206E-4BC7-924C-6AF495BDDD70}" type="datetimeFigureOut">
              <a:rPr lang="en-GB" smtClean="0"/>
              <a:t>10/03/2026</a:t>
            </a:fld>
            <a:endParaRPr lang="en-GB"/>
          </a:p>
        </p:txBody>
      </p:sp>
      <p:sp>
        <p:nvSpPr>
          <p:cNvPr id="5" name="Footer Placeholder 4">
            <a:extLst>
              <a:ext uri="{FF2B5EF4-FFF2-40B4-BE49-F238E27FC236}">
                <a16:creationId xmlns:a16="http://schemas.microsoft.com/office/drawing/2014/main" id="{039BBB4B-A912-5E9A-314D-783EAF5F3F4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B012965-5FD7-9754-8381-66D30999AE9C}"/>
              </a:ext>
            </a:extLst>
          </p:cNvPr>
          <p:cNvSpPr>
            <a:spLocks noGrp="1"/>
          </p:cNvSpPr>
          <p:nvPr>
            <p:ph type="sldNum" sz="quarter" idx="12"/>
          </p:nvPr>
        </p:nvSpPr>
        <p:spPr/>
        <p:txBody>
          <a:bodyPr/>
          <a:lstStyle/>
          <a:p>
            <a:fld id="{54294350-1B1E-4202-9F36-B402E53E8A9A}" type="slidenum">
              <a:rPr lang="en-GB" smtClean="0"/>
              <a:t>‹#›</a:t>
            </a:fld>
            <a:endParaRPr lang="en-GB"/>
          </a:p>
        </p:txBody>
      </p:sp>
    </p:spTree>
    <p:extLst>
      <p:ext uri="{BB962C8B-B14F-4D97-AF65-F5344CB8AC3E}">
        <p14:creationId xmlns:p14="http://schemas.microsoft.com/office/powerpoint/2010/main" val="27361383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2BFAF-3829-1C88-35E7-CE834EA1ECD4}"/>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011554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40880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AB64E-2D8E-9846-DC51-B339A8877D8F}"/>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9FB75E9-D013-70FE-30B6-BFB4192F7ACC}"/>
              </a:ext>
            </a:extLst>
          </p:cNvPr>
          <p:cNvSpPr>
            <a:spLocks noGrp="1"/>
          </p:cNvSpPr>
          <p:nvPr>
            <p:ph idx="1"/>
          </p:nvPr>
        </p:nvSpPr>
        <p:spPr>
          <a:xfrm>
            <a:off x="5183188" y="987431"/>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8A0B847-1403-5B52-A524-137CDD7FED20}"/>
              </a:ext>
            </a:extLst>
          </p:cNvPr>
          <p:cNvSpPr>
            <a:spLocks noGrp="1"/>
          </p:cNvSpPr>
          <p:nvPr>
            <p:ph type="body" sz="half" idx="2"/>
          </p:nvPr>
        </p:nvSpPr>
        <p:spPr>
          <a:xfrm>
            <a:off x="839788" y="2057400"/>
            <a:ext cx="3932237"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en-US"/>
              <a:t>Click to edit Master text styles</a:t>
            </a:r>
          </a:p>
        </p:txBody>
      </p:sp>
    </p:spTree>
    <p:extLst>
      <p:ext uri="{BB962C8B-B14F-4D97-AF65-F5344CB8AC3E}">
        <p14:creationId xmlns:p14="http://schemas.microsoft.com/office/powerpoint/2010/main" val="11398486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D8C0C-E9B9-9111-A96D-363F4F34AE00}"/>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6219842-FCE1-367D-39DF-122963D0C23E}"/>
              </a:ext>
            </a:extLst>
          </p:cNvPr>
          <p:cNvSpPr>
            <a:spLocks noGrp="1"/>
          </p:cNvSpPr>
          <p:nvPr>
            <p:ph type="pic" idx="1"/>
          </p:nvPr>
        </p:nvSpPr>
        <p:spPr>
          <a:xfrm>
            <a:off x="5183188" y="987431"/>
            <a:ext cx="6172200" cy="4873625"/>
          </a:xfrm>
        </p:spPr>
        <p:txBody>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r>
              <a:rPr lang="en-US"/>
              <a:t>Click icon to add picture</a:t>
            </a:r>
            <a:endParaRPr lang="en-GB"/>
          </a:p>
        </p:txBody>
      </p:sp>
      <p:sp>
        <p:nvSpPr>
          <p:cNvPr id="4" name="Text Placeholder 3">
            <a:extLst>
              <a:ext uri="{FF2B5EF4-FFF2-40B4-BE49-F238E27FC236}">
                <a16:creationId xmlns:a16="http://schemas.microsoft.com/office/drawing/2014/main" id="{D26AF37E-104D-A511-17C2-AEF49E13DFF0}"/>
              </a:ext>
            </a:extLst>
          </p:cNvPr>
          <p:cNvSpPr>
            <a:spLocks noGrp="1"/>
          </p:cNvSpPr>
          <p:nvPr>
            <p:ph type="body" sz="half" idx="2"/>
          </p:nvPr>
        </p:nvSpPr>
        <p:spPr>
          <a:xfrm>
            <a:off x="839788" y="2057400"/>
            <a:ext cx="3932237"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en-US"/>
              <a:t>Click to edit Master text styles</a:t>
            </a:r>
          </a:p>
        </p:txBody>
      </p:sp>
    </p:spTree>
    <p:extLst>
      <p:ext uri="{BB962C8B-B14F-4D97-AF65-F5344CB8AC3E}">
        <p14:creationId xmlns:p14="http://schemas.microsoft.com/office/powerpoint/2010/main" val="36652971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1D3F3-2C68-4763-6FBB-018FCC171CC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73EFBB0-F395-25E5-3D8E-FC757FE18821}"/>
              </a:ext>
            </a:extLst>
          </p:cNvPr>
          <p:cNvSpPr>
            <a:spLocks noGrp="1"/>
          </p:cNvSpPr>
          <p:nvPr>
            <p:ph type="body" orient="vert" idx="1"/>
          </p:nvPr>
        </p:nvSpPr>
        <p:spPr>
          <a:xfrm>
            <a:off x="838200" y="1825629"/>
            <a:ext cx="10515600" cy="40372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830165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E9602B-693F-BD8A-4625-ED5F09C26D99}"/>
              </a:ext>
            </a:extLst>
          </p:cNvPr>
          <p:cNvSpPr>
            <a:spLocks noGrp="1"/>
          </p:cNvSpPr>
          <p:nvPr>
            <p:ph type="title" orient="vert"/>
          </p:nvPr>
        </p:nvSpPr>
        <p:spPr>
          <a:xfrm>
            <a:off x="8724902" y="365125"/>
            <a:ext cx="2628900" cy="5491816"/>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CDEA08E-FD6B-5C0C-0D02-E0789B1C002F}"/>
              </a:ext>
            </a:extLst>
          </p:cNvPr>
          <p:cNvSpPr>
            <a:spLocks noGrp="1"/>
          </p:cNvSpPr>
          <p:nvPr>
            <p:ph type="body" orient="vert" idx="1"/>
          </p:nvPr>
        </p:nvSpPr>
        <p:spPr>
          <a:xfrm>
            <a:off x="838203" y="365125"/>
            <a:ext cx="7734300" cy="54918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446368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223916" y="822960"/>
            <a:ext cx="4243345" cy="1089702"/>
          </a:xfrm>
        </p:spPr>
        <p:txBody>
          <a:bodyPr anchor="t"/>
          <a:lstStyle/>
          <a:p>
            <a:r>
              <a:rPr lang="en-US"/>
              <a:t>Click to edit Master title style</a:t>
            </a:r>
          </a:p>
        </p:txBody>
      </p:sp>
      <p:sp>
        <p:nvSpPr>
          <p:cNvPr id="3" name="Picture Placeholder 2">
            <a:extLst>
              <a:ext uri="{FF2B5EF4-FFF2-40B4-BE49-F238E27FC236}">
                <a16:creationId xmlns:a16="http://schemas.microsoft.com/office/drawing/2014/main" id="{4DBFBCB5-4A7B-F7B3-9AAF-F908FB128AB0}"/>
              </a:ext>
            </a:extLst>
          </p:cNvPr>
          <p:cNvSpPr>
            <a:spLocks noGrp="1"/>
          </p:cNvSpPr>
          <p:nvPr>
            <p:ph type="pic" sz="quarter" idx="15" hasCustomPrompt="1"/>
          </p:nvPr>
        </p:nvSpPr>
        <p:spPr>
          <a:xfrm>
            <a:off x="3" y="0"/>
            <a:ext cx="6548535" cy="6100464"/>
          </a:xfrm>
          <a:custGeom>
            <a:avLst/>
            <a:gdLst>
              <a:gd name="connsiteX0" fmla="*/ 0 w 6548534"/>
              <a:gd name="connsiteY0" fmla="*/ 0 h 6100464"/>
              <a:gd name="connsiteX1" fmla="*/ 6548534 w 6548534"/>
              <a:gd name="connsiteY1" fmla="*/ 0 h 6100464"/>
              <a:gd name="connsiteX2" fmla="*/ 6548534 w 6548534"/>
              <a:gd name="connsiteY2" fmla="*/ 5595865 h 6100464"/>
              <a:gd name="connsiteX3" fmla="*/ 6047012 w 6548534"/>
              <a:gd name="connsiteY3" fmla="*/ 6100464 h 6100464"/>
              <a:gd name="connsiteX4" fmla="*/ 0 w 6548534"/>
              <a:gd name="connsiteY4" fmla="*/ 6100464 h 6100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8534" h="6100464">
                <a:moveTo>
                  <a:pt x="0" y="0"/>
                </a:moveTo>
                <a:lnTo>
                  <a:pt x="6548534" y="0"/>
                </a:lnTo>
                <a:lnTo>
                  <a:pt x="6548534" y="5595865"/>
                </a:lnTo>
                <a:cubicBezTo>
                  <a:pt x="6548534" y="5874548"/>
                  <a:pt x="6323995" y="6100464"/>
                  <a:pt x="6047012" y="6100464"/>
                </a:cubicBezTo>
                <a:lnTo>
                  <a:pt x="0" y="6100464"/>
                </a:ln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223071" y="1988820"/>
            <a:ext cx="4244188" cy="41116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B8F54AB8-6B4D-C00F-7A9F-6627E7066D2A}"/>
              </a:ext>
            </a:extLst>
          </p:cNvPr>
          <p:cNvSpPr>
            <a:spLocks noGrp="1"/>
          </p:cNvSpPr>
          <p:nvPr>
            <p:ph type="ftr" sz="quarter" idx="17"/>
          </p:nvPr>
        </p:nvSpPr>
        <p:spPr/>
        <p:txBody>
          <a:bodyPr/>
          <a:lstStyle/>
          <a:p>
            <a:endParaRPr lang="en-US"/>
          </a:p>
        </p:txBody>
      </p:sp>
      <p:sp>
        <p:nvSpPr>
          <p:cNvPr id="4" name="Date Placeholder 3">
            <a:extLst>
              <a:ext uri="{FF2B5EF4-FFF2-40B4-BE49-F238E27FC236}">
                <a16:creationId xmlns:a16="http://schemas.microsoft.com/office/drawing/2014/main" id="{DC218C63-B1E1-78F4-CF24-6991FB09C1C4}"/>
              </a:ext>
            </a:extLst>
          </p:cNvPr>
          <p:cNvSpPr>
            <a:spLocks noGrp="1"/>
          </p:cNvSpPr>
          <p:nvPr>
            <p:ph type="dt" sz="half" idx="16"/>
          </p:nvPr>
        </p:nvSpPr>
        <p:spPr/>
        <p:txBody>
          <a:bodyPr/>
          <a:lstStyle/>
          <a:p>
            <a:fld id="{D7E3ECEC-7E7B-4FB9-BAE8-5C10F12795EA}" type="datetimeFigureOut">
              <a:rPr lang="en-US" smtClean="0"/>
              <a:t>3/10/2026</a:t>
            </a:fld>
            <a:endParaRPr lang="en-US"/>
          </a:p>
        </p:txBody>
      </p:sp>
      <p:sp>
        <p:nvSpPr>
          <p:cNvPr id="10" name="Slide Number Placeholder 9">
            <a:extLst>
              <a:ext uri="{FF2B5EF4-FFF2-40B4-BE49-F238E27FC236}">
                <a16:creationId xmlns:a16="http://schemas.microsoft.com/office/drawing/2014/main" id="{BD268E9B-F4A2-5ABF-D43A-3BF4DCADB3FB}"/>
              </a:ext>
            </a:extLst>
          </p:cNvPr>
          <p:cNvSpPr>
            <a:spLocks noGrp="1"/>
          </p:cNvSpPr>
          <p:nvPr>
            <p:ph type="sldNum" sz="quarter" idx="18"/>
          </p:nvPr>
        </p:nvSpPr>
        <p:spPr/>
        <p:txBody>
          <a:bodyPr/>
          <a:lstStyle/>
          <a:p>
            <a:fld id="{235F31FF-4816-4A7C-BAEE-4B5C41A91EB1}" type="slidenum">
              <a:rPr lang="en-US" smtClean="0"/>
              <a:t>‹#›</a:t>
            </a:fld>
            <a:endParaRPr lang="en-US"/>
          </a:p>
        </p:txBody>
      </p:sp>
    </p:spTree>
    <p:extLst>
      <p:ext uri="{BB962C8B-B14F-4D97-AF65-F5344CB8AC3E}">
        <p14:creationId xmlns:p14="http://schemas.microsoft.com/office/powerpoint/2010/main" val="37669554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951017EA-1B9F-024D-8BB8-1F1B58254931}" type="datetimeFigureOut">
              <a:rPr lang="it-IT" smtClean="0"/>
              <a:t>10/03/2026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950B3BE-43A9-D24F-8BEC-6FBFF838BBD5}" type="slidenum">
              <a:rPr lang="it-IT" smtClean="0"/>
              <a:t>‹#›</a:t>
            </a:fld>
            <a:endParaRPr lang="it-IT"/>
          </a:p>
        </p:txBody>
      </p:sp>
    </p:spTree>
    <p:extLst>
      <p:ext uri="{BB962C8B-B14F-4D97-AF65-F5344CB8AC3E}">
        <p14:creationId xmlns:p14="http://schemas.microsoft.com/office/powerpoint/2010/main" val="144879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51017EA-1B9F-024D-8BB8-1F1B58254931}" type="datetimeFigureOut">
              <a:rPr lang="it-IT" smtClean="0"/>
              <a:t>10/03/2026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950B3BE-43A9-D24F-8BEC-6FBFF838BBD5}" type="slidenum">
              <a:rPr lang="it-IT" smtClean="0"/>
              <a:t>‹#›</a:t>
            </a:fld>
            <a:endParaRPr lang="it-IT"/>
          </a:p>
        </p:txBody>
      </p:sp>
    </p:spTree>
    <p:extLst>
      <p:ext uri="{BB962C8B-B14F-4D97-AF65-F5344CB8AC3E}">
        <p14:creationId xmlns:p14="http://schemas.microsoft.com/office/powerpoint/2010/main" val="7724200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951017EA-1B9F-024D-8BB8-1F1B58254931}" type="datetimeFigureOut">
              <a:rPr lang="it-IT" smtClean="0"/>
              <a:t>10/03/2026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950B3BE-43A9-D24F-8BEC-6FBFF838BBD5}" type="slidenum">
              <a:rPr lang="it-IT" smtClean="0"/>
              <a:t>‹#›</a:t>
            </a:fld>
            <a:endParaRPr lang="it-IT"/>
          </a:p>
        </p:txBody>
      </p:sp>
    </p:spTree>
    <p:extLst>
      <p:ext uri="{BB962C8B-B14F-4D97-AF65-F5344CB8AC3E}">
        <p14:creationId xmlns:p14="http://schemas.microsoft.com/office/powerpoint/2010/main" val="2412224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90593-6391-D652-EE05-DAB42D781C3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CC08632-ACC8-E241-7C36-5C0B36F98A9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0C1DB4F-EDF4-9497-4820-E4A7ACD6334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B4A440C-C278-E2BA-1240-8B55D3F6E61D}"/>
              </a:ext>
            </a:extLst>
          </p:cNvPr>
          <p:cNvSpPr>
            <a:spLocks noGrp="1"/>
          </p:cNvSpPr>
          <p:nvPr>
            <p:ph type="dt" sz="half" idx="10"/>
          </p:nvPr>
        </p:nvSpPr>
        <p:spPr/>
        <p:txBody>
          <a:bodyPr/>
          <a:lstStyle/>
          <a:p>
            <a:fld id="{B94DE59D-206E-4BC7-924C-6AF495BDDD70}" type="datetimeFigureOut">
              <a:rPr lang="en-GB" smtClean="0"/>
              <a:t>10/03/2026</a:t>
            </a:fld>
            <a:endParaRPr lang="en-GB"/>
          </a:p>
        </p:txBody>
      </p:sp>
      <p:sp>
        <p:nvSpPr>
          <p:cNvPr id="6" name="Footer Placeholder 5">
            <a:extLst>
              <a:ext uri="{FF2B5EF4-FFF2-40B4-BE49-F238E27FC236}">
                <a16:creationId xmlns:a16="http://schemas.microsoft.com/office/drawing/2014/main" id="{F5CE0156-2E89-BA3D-7E74-68315865C96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CA1EBC-7084-B1C2-1074-C4F0B4135C71}"/>
              </a:ext>
            </a:extLst>
          </p:cNvPr>
          <p:cNvSpPr>
            <a:spLocks noGrp="1"/>
          </p:cNvSpPr>
          <p:nvPr>
            <p:ph type="sldNum" sz="quarter" idx="12"/>
          </p:nvPr>
        </p:nvSpPr>
        <p:spPr/>
        <p:txBody>
          <a:bodyPr/>
          <a:lstStyle/>
          <a:p>
            <a:fld id="{54294350-1B1E-4202-9F36-B402E53E8A9A}" type="slidenum">
              <a:rPr lang="en-GB" smtClean="0"/>
              <a:t>‹#›</a:t>
            </a:fld>
            <a:endParaRPr lang="en-GB"/>
          </a:p>
        </p:txBody>
      </p:sp>
    </p:spTree>
    <p:extLst>
      <p:ext uri="{BB962C8B-B14F-4D97-AF65-F5344CB8AC3E}">
        <p14:creationId xmlns:p14="http://schemas.microsoft.com/office/powerpoint/2010/main" val="34857478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51017EA-1B9F-024D-8BB8-1F1B58254931}" type="datetimeFigureOut">
              <a:rPr lang="it-IT" smtClean="0"/>
              <a:t>10/03/2026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950B3BE-43A9-D24F-8BEC-6FBFF838BBD5}" type="slidenum">
              <a:rPr lang="it-IT" smtClean="0"/>
              <a:t>‹#›</a:t>
            </a:fld>
            <a:endParaRPr lang="it-IT"/>
          </a:p>
        </p:txBody>
      </p:sp>
    </p:spTree>
    <p:extLst>
      <p:ext uri="{BB962C8B-B14F-4D97-AF65-F5344CB8AC3E}">
        <p14:creationId xmlns:p14="http://schemas.microsoft.com/office/powerpoint/2010/main" val="12833487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951017EA-1B9F-024D-8BB8-1F1B58254931}" type="datetimeFigureOut">
              <a:rPr lang="it-IT" smtClean="0"/>
              <a:t>10/03/2026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9950B3BE-43A9-D24F-8BEC-6FBFF838BBD5}" type="slidenum">
              <a:rPr lang="it-IT" smtClean="0"/>
              <a:t>‹#›</a:t>
            </a:fld>
            <a:endParaRPr lang="it-IT"/>
          </a:p>
        </p:txBody>
      </p:sp>
    </p:spTree>
    <p:extLst>
      <p:ext uri="{BB962C8B-B14F-4D97-AF65-F5344CB8AC3E}">
        <p14:creationId xmlns:p14="http://schemas.microsoft.com/office/powerpoint/2010/main" val="6272845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951017EA-1B9F-024D-8BB8-1F1B58254931}" type="datetimeFigureOut">
              <a:rPr lang="it-IT" smtClean="0"/>
              <a:t>10/03/2026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9950B3BE-43A9-D24F-8BEC-6FBFF838BBD5}" type="slidenum">
              <a:rPr lang="it-IT" smtClean="0"/>
              <a:t>‹#›</a:t>
            </a:fld>
            <a:endParaRPr lang="it-IT"/>
          </a:p>
        </p:txBody>
      </p:sp>
    </p:spTree>
    <p:extLst>
      <p:ext uri="{BB962C8B-B14F-4D97-AF65-F5344CB8AC3E}">
        <p14:creationId xmlns:p14="http://schemas.microsoft.com/office/powerpoint/2010/main" val="76992581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1017EA-1B9F-024D-8BB8-1F1B58254931}" type="datetimeFigureOut">
              <a:rPr lang="it-IT" smtClean="0"/>
              <a:t>10/03/2026</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9950B3BE-43A9-D24F-8BEC-6FBFF838BBD5}" type="slidenum">
              <a:rPr lang="it-IT" smtClean="0"/>
              <a:t>‹#›</a:t>
            </a:fld>
            <a:endParaRPr lang="it-IT"/>
          </a:p>
        </p:txBody>
      </p:sp>
    </p:spTree>
    <p:extLst>
      <p:ext uri="{BB962C8B-B14F-4D97-AF65-F5344CB8AC3E}">
        <p14:creationId xmlns:p14="http://schemas.microsoft.com/office/powerpoint/2010/main" val="30267112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951017EA-1B9F-024D-8BB8-1F1B58254931}" type="datetimeFigureOut">
              <a:rPr lang="it-IT" smtClean="0"/>
              <a:t>10/03/2026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950B3BE-43A9-D24F-8BEC-6FBFF838BBD5}" type="slidenum">
              <a:rPr lang="it-IT" smtClean="0"/>
              <a:t>‹#›</a:t>
            </a:fld>
            <a:endParaRPr lang="it-IT"/>
          </a:p>
        </p:txBody>
      </p:sp>
    </p:spTree>
    <p:extLst>
      <p:ext uri="{BB962C8B-B14F-4D97-AF65-F5344CB8AC3E}">
        <p14:creationId xmlns:p14="http://schemas.microsoft.com/office/powerpoint/2010/main" val="16761676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951017EA-1B9F-024D-8BB8-1F1B58254931}" type="datetimeFigureOut">
              <a:rPr lang="it-IT" smtClean="0"/>
              <a:t>10/03/2026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950B3BE-43A9-D24F-8BEC-6FBFF838BBD5}" type="slidenum">
              <a:rPr lang="it-IT" smtClean="0"/>
              <a:t>‹#›</a:t>
            </a:fld>
            <a:endParaRPr lang="it-IT"/>
          </a:p>
        </p:txBody>
      </p:sp>
    </p:spTree>
    <p:extLst>
      <p:ext uri="{BB962C8B-B14F-4D97-AF65-F5344CB8AC3E}">
        <p14:creationId xmlns:p14="http://schemas.microsoft.com/office/powerpoint/2010/main" val="27937104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51017EA-1B9F-024D-8BB8-1F1B58254931}" type="datetimeFigureOut">
              <a:rPr lang="it-IT" smtClean="0"/>
              <a:t>10/03/2026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950B3BE-43A9-D24F-8BEC-6FBFF838BBD5}" type="slidenum">
              <a:rPr lang="it-IT" smtClean="0"/>
              <a:t>‹#›</a:t>
            </a:fld>
            <a:endParaRPr lang="it-IT"/>
          </a:p>
        </p:txBody>
      </p:sp>
    </p:spTree>
    <p:extLst>
      <p:ext uri="{BB962C8B-B14F-4D97-AF65-F5344CB8AC3E}">
        <p14:creationId xmlns:p14="http://schemas.microsoft.com/office/powerpoint/2010/main" val="10265730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51017EA-1B9F-024D-8BB8-1F1B58254931}" type="datetimeFigureOut">
              <a:rPr lang="it-IT" smtClean="0"/>
              <a:t>10/03/2026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950B3BE-43A9-D24F-8BEC-6FBFF838BBD5}" type="slidenum">
              <a:rPr lang="it-IT" smtClean="0"/>
              <a:t>‹#›</a:t>
            </a:fld>
            <a:endParaRPr lang="it-IT"/>
          </a:p>
        </p:txBody>
      </p:sp>
    </p:spTree>
    <p:extLst>
      <p:ext uri="{BB962C8B-B14F-4D97-AF65-F5344CB8AC3E}">
        <p14:creationId xmlns:p14="http://schemas.microsoft.com/office/powerpoint/2010/main" val="39714110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E78EE-5409-4C32-95CF-7960FFE1BBA4}"/>
              </a:ext>
            </a:extLst>
          </p:cNvPr>
          <p:cNvSpPr>
            <a:spLocks noGrp="1"/>
          </p:cNvSpPr>
          <p:nvPr>
            <p:ph type="ctrTitle"/>
          </p:nvPr>
        </p:nvSpPr>
        <p:spPr>
          <a:xfrm>
            <a:off x="983432" y="1212081"/>
            <a:ext cx="9144000" cy="2387600"/>
          </a:xfrm>
        </p:spPr>
        <p:txBody>
          <a:bodyPr anchor="b"/>
          <a:lstStyle>
            <a:lvl1pPr algn="l">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F1E1621-110A-45D8-A68B-898E134037D8}"/>
              </a:ext>
            </a:extLst>
          </p:cNvPr>
          <p:cNvSpPr>
            <a:spLocks noGrp="1"/>
          </p:cNvSpPr>
          <p:nvPr>
            <p:ph type="subTitle" idx="1"/>
          </p:nvPr>
        </p:nvSpPr>
        <p:spPr>
          <a:xfrm>
            <a:off x="987505" y="3595739"/>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CFAB3AD3-0C32-4724-AAF8-5E7BF069134A}"/>
              </a:ext>
            </a:extLst>
          </p:cNvPr>
          <p:cNvSpPr>
            <a:spLocks noGrp="1"/>
          </p:cNvSpPr>
          <p:nvPr>
            <p:ph type="sldNum" sz="quarter" idx="12"/>
          </p:nvPr>
        </p:nvSpPr>
        <p:spPr>
          <a:xfrm>
            <a:off x="9336360" y="6088211"/>
            <a:ext cx="2743200" cy="365125"/>
          </a:xfrm>
        </p:spPr>
        <p:txBody>
          <a:bodyPr/>
          <a:lstStyle/>
          <a:p>
            <a:fld id="{FA52ED71-2275-4BB7-ACEF-B06C93D97652}" type="slidenum">
              <a:rPr lang="en-GB" smtClean="0"/>
              <a:t>‹#›</a:t>
            </a:fld>
            <a:endParaRPr lang="en-GB"/>
          </a:p>
        </p:txBody>
      </p:sp>
      <p:pic>
        <p:nvPicPr>
          <p:cNvPr id="8" name="Picture 7" descr="Thomas Pocklington Trust logo; Large TPT letters with the words Thomas Pocklington Trust underneath enclosed in a rectangle. Letters, words and the rectangle border are a dark blue. Within the P of TPT is a small round eye looking upwards.">
            <a:extLst>
              <a:ext uri="{FF2B5EF4-FFF2-40B4-BE49-F238E27FC236}">
                <a16:creationId xmlns:a16="http://schemas.microsoft.com/office/drawing/2014/main" id="{BCEB2EA7-4489-441D-BBB0-E0B136302E8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344472" y="319652"/>
            <a:ext cx="1550324" cy="1093124"/>
          </a:xfrm>
          <a:prstGeom prst="rect">
            <a:avLst/>
          </a:prstGeom>
          <a:noFill/>
          <a:ln>
            <a:noFill/>
          </a:ln>
        </p:spPr>
      </p:pic>
      <p:cxnSp>
        <p:nvCxnSpPr>
          <p:cNvPr id="7" name="Straight Connector 6" descr="Blue line for design purpose">
            <a:extLst>
              <a:ext uri="{FF2B5EF4-FFF2-40B4-BE49-F238E27FC236}">
                <a16:creationId xmlns:a16="http://schemas.microsoft.com/office/drawing/2014/main" id="{63FFFE93-C005-4CFF-AEE7-B1BD7865846D}"/>
              </a:ext>
            </a:extLst>
          </p:cNvPr>
          <p:cNvCxnSpPr/>
          <p:nvPr userDrawn="1"/>
        </p:nvCxnSpPr>
        <p:spPr>
          <a:xfrm>
            <a:off x="0" y="6453336"/>
            <a:ext cx="1219200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57359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3B52D-ED32-410C-B512-13A2814A36D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7E76489-C213-41DC-9455-4DACB2EEA8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D9FECE28-EDFB-417D-BD62-E6CD7CBC335F}"/>
              </a:ext>
            </a:extLst>
          </p:cNvPr>
          <p:cNvSpPr>
            <a:spLocks noGrp="1"/>
          </p:cNvSpPr>
          <p:nvPr>
            <p:ph type="sldNum" sz="quarter" idx="10"/>
          </p:nvPr>
        </p:nvSpPr>
        <p:spPr/>
        <p:txBody>
          <a:bodyPr/>
          <a:lstStyle/>
          <a:p>
            <a:fld id="{FA52ED71-2275-4BB7-ACEF-B06C93D97652}" type="slidenum">
              <a:rPr lang="en-GB" smtClean="0"/>
              <a:pPr/>
              <a:t>‹#›</a:t>
            </a:fld>
            <a:endParaRPr lang="en-GB"/>
          </a:p>
        </p:txBody>
      </p:sp>
    </p:spTree>
    <p:extLst>
      <p:ext uri="{BB962C8B-B14F-4D97-AF65-F5344CB8AC3E}">
        <p14:creationId xmlns:p14="http://schemas.microsoft.com/office/powerpoint/2010/main" val="1559118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0C4E6-D20E-5B21-5D7A-47E333328E2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920C87F-E35C-A532-E55B-6DF3A95680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D80E254-AB31-609B-C2AA-B0F6D338BB4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6F96855-4200-19D2-11A7-5A74389271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FD93A2-CEA9-47E6-170B-4BE3C09A24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E5136AF-E6DE-AE13-2A9E-4BB779164FEC}"/>
              </a:ext>
            </a:extLst>
          </p:cNvPr>
          <p:cNvSpPr>
            <a:spLocks noGrp="1"/>
          </p:cNvSpPr>
          <p:nvPr>
            <p:ph type="dt" sz="half" idx="10"/>
          </p:nvPr>
        </p:nvSpPr>
        <p:spPr/>
        <p:txBody>
          <a:bodyPr/>
          <a:lstStyle/>
          <a:p>
            <a:fld id="{B94DE59D-206E-4BC7-924C-6AF495BDDD70}" type="datetimeFigureOut">
              <a:rPr lang="en-GB" smtClean="0"/>
              <a:t>10/03/2026</a:t>
            </a:fld>
            <a:endParaRPr lang="en-GB"/>
          </a:p>
        </p:txBody>
      </p:sp>
      <p:sp>
        <p:nvSpPr>
          <p:cNvPr id="8" name="Footer Placeholder 7">
            <a:extLst>
              <a:ext uri="{FF2B5EF4-FFF2-40B4-BE49-F238E27FC236}">
                <a16:creationId xmlns:a16="http://schemas.microsoft.com/office/drawing/2014/main" id="{DFCD97E1-BA1B-9939-C703-58CB67C2F83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96B38BD-4989-CD1A-2416-57170CF98170}"/>
              </a:ext>
            </a:extLst>
          </p:cNvPr>
          <p:cNvSpPr>
            <a:spLocks noGrp="1"/>
          </p:cNvSpPr>
          <p:nvPr>
            <p:ph type="sldNum" sz="quarter" idx="12"/>
          </p:nvPr>
        </p:nvSpPr>
        <p:spPr/>
        <p:txBody>
          <a:bodyPr/>
          <a:lstStyle/>
          <a:p>
            <a:fld id="{54294350-1B1E-4202-9F36-B402E53E8A9A}" type="slidenum">
              <a:rPr lang="en-GB" smtClean="0"/>
              <a:t>‹#›</a:t>
            </a:fld>
            <a:endParaRPr lang="en-GB"/>
          </a:p>
        </p:txBody>
      </p:sp>
    </p:spTree>
    <p:extLst>
      <p:ext uri="{BB962C8B-B14F-4D97-AF65-F5344CB8AC3E}">
        <p14:creationId xmlns:p14="http://schemas.microsoft.com/office/powerpoint/2010/main" val="26333248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4163C-116A-4BD1-B677-F9B19286D64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F8E49A4-169D-4242-A674-C1499527C8B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Slide Number Placeholder 6">
            <a:extLst>
              <a:ext uri="{FF2B5EF4-FFF2-40B4-BE49-F238E27FC236}">
                <a16:creationId xmlns:a16="http://schemas.microsoft.com/office/drawing/2014/main" id="{D2AF218A-4AC8-482C-87F6-D6DFFC1AB717}"/>
              </a:ext>
            </a:extLst>
          </p:cNvPr>
          <p:cNvSpPr>
            <a:spLocks noGrp="1"/>
          </p:cNvSpPr>
          <p:nvPr>
            <p:ph type="sldNum" sz="quarter" idx="10"/>
          </p:nvPr>
        </p:nvSpPr>
        <p:spPr/>
        <p:txBody>
          <a:bodyPr/>
          <a:lstStyle/>
          <a:p>
            <a:fld id="{FA52ED71-2275-4BB7-ACEF-B06C93D97652}" type="slidenum">
              <a:rPr lang="en-GB" smtClean="0"/>
              <a:pPr/>
              <a:t>‹#›</a:t>
            </a:fld>
            <a:endParaRPr lang="en-GB"/>
          </a:p>
        </p:txBody>
      </p:sp>
    </p:spTree>
    <p:extLst>
      <p:ext uri="{BB962C8B-B14F-4D97-AF65-F5344CB8AC3E}">
        <p14:creationId xmlns:p14="http://schemas.microsoft.com/office/powerpoint/2010/main" val="21879432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D2187-AC01-4B76-AC23-3B6DA9C1300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AE652C5-D976-4EB9-8191-19D16677180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204EE14-95E8-4C5C-BA94-7B567B34A9D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Slide Number Placeholder 7">
            <a:extLst>
              <a:ext uri="{FF2B5EF4-FFF2-40B4-BE49-F238E27FC236}">
                <a16:creationId xmlns:a16="http://schemas.microsoft.com/office/drawing/2014/main" id="{92F75432-57AC-43D0-B67C-EC5EC3B7D67B}"/>
              </a:ext>
            </a:extLst>
          </p:cNvPr>
          <p:cNvSpPr>
            <a:spLocks noGrp="1"/>
          </p:cNvSpPr>
          <p:nvPr>
            <p:ph type="sldNum" sz="quarter" idx="10"/>
          </p:nvPr>
        </p:nvSpPr>
        <p:spPr/>
        <p:txBody>
          <a:bodyPr/>
          <a:lstStyle/>
          <a:p>
            <a:fld id="{FA52ED71-2275-4BB7-ACEF-B06C93D97652}" type="slidenum">
              <a:rPr lang="en-GB" smtClean="0"/>
              <a:pPr/>
              <a:t>‹#›</a:t>
            </a:fld>
            <a:endParaRPr lang="en-GB"/>
          </a:p>
        </p:txBody>
      </p:sp>
    </p:spTree>
    <p:extLst>
      <p:ext uri="{BB962C8B-B14F-4D97-AF65-F5344CB8AC3E}">
        <p14:creationId xmlns:p14="http://schemas.microsoft.com/office/powerpoint/2010/main" val="234875637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2F60F-8A15-4BD5-948A-CCF5DA74D8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C93C6CF-6924-4511-A454-EDB9736860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70156D5-6676-4E41-9B40-C468DEDDC29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0AB8D57-A899-4221-ABAA-1F78592C90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E1A8589-0E31-4F98-9A78-6F3232AAEB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Slide Number Placeholder 9">
            <a:extLst>
              <a:ext uri="{FF2B5EF4-FFF2-40B4-BE49-F238E27FC236}">
                <a16:creationId xmlns:a16="http://schemas.microsoft.com/office/drawing/2014/main" id="{73B48A25-24BC-42A0-9B5E-58F0205E9B99}"/>
              </a:ext>
            </a:extLst>
          </p:cNvPr>
          <p:cNvSpPr>
            <a:spLocks noGrp="1"/>
          </p:cNvSpPr>
          <p:nvPr>
            <p:ph type="sldNum" sz="quarter" idx="10"/>
          </p:nvPr>
        </p:nvSpPr>
        <p:spPr/>
        <p:txBody>
          <a:bodyPr/>
          <a:lstStyle/>
          <a:p>
            <a:fld id="{FA52ED71-2275-4BB7-ACEF-B06C93D97652}" type="slidenum">
              <a:rPr lang="en-GB" smtClean="0"/>
              <a:pPr/>
              <a:t>‹#›</a:t>
            </a:fld>
            <a:endParaRPr lang="en-GB"/>
          </a:p>
        </p:txBody>
      </p:sp>
    </p:spTree>
    <p:extLst>
      <p:ext uri="{BB962C8B-B14F-4D97-AF65-F5344CB8AC3E}">
        <p14:creationId xmlns:p14="http://schemas.microsoft.com/office/powerpoint/2010/main" val="21225288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3DBAE-F16B-4E79-8FF4-5F8CB54342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CE13EDE-CC71-4C3A-BEEA-B06B3B9078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23B55B2-7C55-460D-914D-8C1A850F48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7">
            <a:extLst>
              <a:ext uri="{FF2B5EF4-FFF2-40B4-BE49-F238E27FC236}">
                <a16:creationId xmlns:a16="http://schemas.microsoft.com/office/drawing/2014/main" id="{4AB4D1D1-9B52-4124-A605-19C7B053B4B4}"/>
              </a:ext>
            </a:extLst>
          </p:cNvPr>
          <p:cNvSpPr>
            <a:spLocks noGrp="1"/>
          </p:cNvSpPr>
          <p:nvPr>
            <p:ph type="sldNum" sz="quarter" idx="10"/>
          </p:nvPr>
        </p:nvSpPr>
        <p:spPr/>
        <p:txBody>
          <a:bodyPr/>
          <a:lstStyle/>
          <a:p>
            <a:fld id="{FA52ED71-2275-4BB7-ACEF-B06C93D97652}" type="slidenum">
              <a:rPr lang="en-GB" smtClean="0"/>
              <a:pPr/>
              <a:t>‹#›</a:t>
            </a:fld>
            <a:endParaRPr lang="en-GB"/>
          </a:p>
        </p:txBody>
      </p:sp>
    </p:spTree>
    <p:extLst>
      <p:ext uri="{BB962C8B-B14F-4D97-AF65-F5344CB8AC3E}">
        <p14:creationId xmlns:p14="http://schemas.microsoft.com/office/powerpoint/2010/main" val="426088376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1B467-2DED-4ABF-BB0B-F585F5F381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692B890-3203-4C86-977A-61B10DE4A1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CF4D88B3-240B-4BDD-B72B-D47635A3EC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7">
            <a:extLst>
              <a:ext uri="{FF2B5EF4-FFF2-40B4-BE49-F238E27FC236}">
                <a16:creationId xmlns:a16="http://schemas.microsoft.com/office/drawing/2014/main" id="{08BD3858-37A9-4D01-A51F-9EFE469E50FC}"/>
              </a:ext>
            </a:extLst>
          </p:cNvPr>
          <p:cNvSpPr>
            <a:spLocks noGrp="1"/>
          </p:cNvSpPr>
          <p:nvPr>
            <p:ph type="sldNum" sz="quarter" idx="10"/>
          </p:nvPr>
        </p:nvSpPr>
        <p:spPr/>
        <p:txBody>
          <a:bodyPr/>
          <a:lstStyle/>
          <a:p>
            <a:fld id="{FA52ED71-2275-4BB7-ACEF-B06C93D97652}" type="slidenum">
              <a:rPr lang="en-GB" smtClean="0"/>
              <a:pPr/>
              <a:t>‹#›</a:t>
            </a:fld>
            <a:endParaRPr lang="en-GB"/>
          </a:p>
        </p:txBody>
      </p:sp>
    </p:spTree>
    <p:extLst>
      <p:ext uri="{BB962C8B-B14F-4D97-AF65-F5344CB8AC3E}">
        <p14:creationId xmlns:p14="http://schemas.microsoft.com/office/powerpoint/2010/main" val="167647386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EEBC0-AD5C-3488-0775-90AEC0FEF3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9DA3F54-70FA-90F8-F94B-F843CBB57F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462E657-9118-CC85-577F-224D709143BC}"/>
              </a:ext>
            </a:extLst>
          </p:cNvPr>
          <p:cNvSpPr>
            <a:spLocks noGrp="1"/>
          </p:cNvSpPr>
          <p:nvPr>
            <p:ph type="dt" sz="half" idx="10"/>
          </p:nvPr>
        </p:nvSpPr>
        <p:spPr/>
        <p:txBody>
          <a:bodyPr/>
          <a:lstStyle/>
          <a:p>
            <a:fld id="{767785B7-5AAD-48BB-ACF9-6A632AA254A4}" type="datetimeFigureOut">
              <a:rPr lang="en-GB" smtClean="0"/>
              <a:t>10/03/2026</a:t>
            </a:fld>
            <a:endParaRPr lang="en-GB"/>
          </a:p>
        </p:txBody>
      </p:sp>
      <p:sp>
        <p:nvSpPr>
          <p:cNvPr id="5" name="Footer Placeholder 4">
            <a:extLst>
              <a:ext uri="{FF2B5EF4-FFF2-40B4-BE49-F238E27FC236}">
                <a16:creationId xmlns:a16="http://schemas.microsoft.com/office/drawing/2014/main" id="{CDCA2176-4FFB-E0CC-1043-7E1C28618B3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0F7A7C-E909-890C-3FB5-C1A8A8BBD31D}"/>
              </a:ext>
            </a:extLst>
          </p:cNvPr>
          <p:cNvSpPr>
            <a:spLocks noGrp="1"/>
          </p:cNvSpPr>
          <p:nvPr>
            <p:ph type="sldNum" sz="quarter" idx="12"/>
          </p:nvPr>
        </p:nvSpPr>
        <p:spPr/>
        <p:txBody>
          <a:bodyPr/>
          <a:lstStyle/>
          <a:p>
            <a:fld id="{44F00E22-56AE-4DC4-8272-C3E32E8ABEB8}" type="slidenum">
              <a:rPr lang="en-GB" smtClean="0"/>
              <a:t>‹#›</a:t>
            </a:fld>
            <a:endParaRPr lang="en-GB"/>
          </a:p>
        </p:txBody>
      </p:sp>
    </p:spTree>
    <p:extLst>
      <p:ext uri="{BB962C8B-B14F-4D97-AF65-F5344CB8AC3E}">
        <p14:creationId xmlns:p14="http://schemas.microsoft.com/office/powerpoint/2010/main" val="31411179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560F7-8E09-27FD-0FA1-721137F2EE9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7387D4E-6745-4752-190B-52B8FD1FD0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39F2EE2-01E4-2A78-C4E2-863410677D89}"/>
              </a:ext>
            </a:extLst>
          </p:cNvPr>
          <p:cNvSpPr>
            <a:spLocks noGrp="1"/>
          </p:cNvSpPr>
          <p:nvPr>
            <p:ph type="dt" sz="half" idx="10"/>
          </p:nvPr>
        </p:nvSpPr>
        <p:spPr/>
        <p:txBody>
          <a:bodyPr/>
          <a:lstStyle/>
          <a:p>
            <a:fld id="{767785B7-5AAD-48BB-ACF9-6A632AA254A4}" type="datetimeFigureOut">
              <a:rPr lang="en-GB" smtClean="0"/>
              <a:t>10/03/2026</a:t>
            </a:fld>
            <a:endParaRPr lang="en-GB"/>
          </a:p>
        </p:txBody>
      </p:sp>
      <p:sp>
        <p:nvSpPr>
          <p:cNvPr id="5" name="Footer Placeholder 4">
            <a:extLst>
              <a:ext uri="{FF2B5EF4-FFF2-40B4-BE49-F238E27FC236}">
                <a16:creationId xmlns:a16="http://schemas.microsoft.com/office/drawing/2014/main" id="{7DA05398-E487-56EC-D91D-2CAA1EF166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69F20D-BF6C-8221-87C1-68A3F6D14B5C}"/>
              </a:ext>
            </a:extLst>
          </p:cNvPr>
          <p:cNvSpPr>
            <a:spLocks noGrp="1"/>
          </p:cNvSpPr>
          <p:nvPr>
            <p:ph type="sldNum" sz="quarter" idx="12"/>
          </p:nvPr>
        </p:nvSpPr>
        <p:spPr/>
        <p:txBody>
          <a:bodyPr/>
          <a:lstStyle/>
          <a:p>
            <a:fld id="{44F00E22-56AE-4DC4-8272-C3E32E8ABEB8}" type="slidenum">
              <a:rPr lang="en-GB" smtClean="0"/>
              <a:t>‹#›</a:t>
            </a:fld>
            <a:endParaRPr lang="en-GB"/>
          </a:p>
        </p:txBody>
      </p:sp>
    </p:spTree>
    <p:extLst>
      <p:ext uri="{BB962C8B-B14F-4D97-AF65-F5344CB8AC3E}">
        <p14:creationId xmlns:p14="http://schemas.microsoft.com/office/powerpoint/2010/main" val="25394599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715FA-1AB8-899A-5F00-350C76DBC8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ACD4932-60BF-57F9-0821-91EB7F9EEF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60488A-757D-56F2-EED4-D7EEB2CAE933}"/>
              </a:ext>
            </a:extLst>
          </p:cNvPr>
          <p:cNvSpPr>
            <a:spLocks noGrp="1"/>
          </p:cNvSpPr>
          <p:nvPr>
            <p:ph type="dt" sz="half" idx="10"/>
          </p:nvPr>
        </p:nvSpPr>
        <p:spPr/>
        <p:txBody>
          <a:bodyPr/>
          <a:lstStyle/>
          <a:p>
            <a:fld id="{767785B7-5AAD-48BB-ACF9-6A632AA254A4}" type="datetimeFigureOut">
              <a:rPr lang="en-GB" smtClean="0"/>
              <a:t>10/03/2026</a:t>
            </a:fld>
            <a:endParaRPr lang="en-GB"/>
          </a:p>
        </p:txBody>
      </p:sp>
      <p:sp>
        <p:nvSpPr>
          <p:cNvPr id="5" name="Footer Placeholder 4">
            <a:extLst>
              <a:ext uri="{FF2B5EF4-FFF2-40B4-BE49-F238E27FC236}">
                <a16:creationId xmlns:a16="http://schemas.microsoft.com/office/drawing/2014/main" id="{7E1BD750-4692-725A-F328-0E262B60B0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870D54-D2CF-1FFE-1D77-E7E852E9279A}"/>
              </a:ext>
            </a:extLst>
          </p:cNvPr>
          <p:cNvSpPr>
            <a:spLocks noGrp="1"/>
          </p:cNvSpPr>
          <p:nvPr>
            <p:ph type="sldNum" sz="quarter" idx="12"/>
          </p:nvPr>
        </p:nvSpPr>
        <p:spPr/>
        <p:txBody>
          <a:bodyPr/>
          <a:lstStyle/>
          <a:p>
            <a:fld id="{44F00E22-56AE-4DC4-8272-C3E32E8ABEB8}" type="slidenum">
              <a:rPr lang="en-GB" smtClean="0"/>
              <a:t>‹#›</a:t>
            </a:fld>
            <a:endParaRPr lang="en-GB"/>
          </a:p>
        </p:txBody>
      </p:sp>
    </p:spTree>
    <p:extLst>
      <p:ext uri="{BB962C8B-B14F-4D97-AF65-F5344CB8AC3E}">
        <p14:creationId xmlns:p14="http://schemas.microsoft.com/office/powerpoint/2010/main" val="41413471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988BF-5AD8-2E12-804D-064DE077735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D444C61-D649-1D34-D3B8-F2FEC8A990C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EDF66E0-A719-1ECF-B945-8FA477F15F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3461555-2C78-40BA-36E7-DAD87CC4FE94}"/>
              </a:ext>
            </a:extLst>
          </p:cNvPr>
          <p:cNvSpPr>
            <a:spLocks noGrp="1"/>
          </p:cNvSpPr>
          <p:nvPr>
            <p:ph type="dt" sz="half" idx="10"/>
          </p:nvPr>
        </p:nvSpPr>
        <p:spPr/>
        <p:txBody>
          <a:bodyPr/>
          <a:lstStyle/>
          <a:p>
            <a:fld id="{767785B7-5AAD-48BB-ACF9-6A632AA254A4}" type="datetimeFigureOut">
              <a:rPr lang="en-GB" smtClean="0"/>
              <a:t>10/03/2026</a:t>
            </a:fld>
            <a:endParaRPr lang="en-GB"/>
          </a:p>
        </p:txBody>
      </p:sp>
      <p:sp>
        <p:nvSpPr>
          <p:cNvPr id="6" name="Footer Placeholder 5">
            <a:extLst>
              <a:ext uri="{FF2B5EF4-FFF2-40B4-BE49-F238E27FC236}">
                <a16:creationId xmlns:a16="http://schemas.microsoft.com/office/drawing/2014/main" id="{2177A363-F1E1-6BE1-9805-7266629935A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24AE09-BECA-9EDA-3265-362A4DFDA4D9}"/>
              </a:ext>
            </a:extLst>
          </p:cNvPr>
          <p:cNvSpPr>
            <a:spLocks noGrp="1"/>
          </p:cNvSpPr>
          <p:nvPr>
            <p:ph type="sldNum" sz="quarter" idx="12"/>
          </p:nvPr>
        </p:nvSpPr>
        <p:spPr/>
        <p:txBody>
          <a:bodyPr/>
          <a:lstStyle/>
          <a:p>
            <a:fld id="{44F00E22-56AE-4DC4-8272-C3E32E8ABEB8}" type="slidenum">
              <a:rPr lang="en-GB" smtClean="0"/>
              <a:t>‹#›</a:t>
            </a:fld>
            <a:endParaRPr lang="en-GB"/>
          </a:p>
        </p:txBody>
      </p:sp>
    </p:spTree>
    <p:extLst>
      <p:ext uri="{BB962C8B-B14F-4D97-AF65-F5344CB8AC3E}">
        <p14:creationId xmlns:p14="http://schemas.microsoft.com/office/powerpoint/2010/main" val="25178462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DB1AC-A6B5-6933-982D-02BF89B5F79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2CA7104-BE57-F1F8-B0F6-0EC392DA87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BB81DCC-14CF-70C7-3731-02422785F55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78CF496-A105-3B21-B260-426DEECD34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B91A898-124C-FA43-B94B-028CEB6C92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D464A66-9B92-9D0A-5C18-BBE5572946F0}"/>
              </a:ext>
            </a:extLst>
          </p:cNvPr>
          <p:cNvSpPr>
            <a:spLocks noGrp="1"/>
          </p:cNvSpPr>
          <p:nvPr>
            <p:ph type="dt" sz="half" idx="10"/>
          </p:nvPr>
        </p:nvSpPr>
        <p:spPr/>
        <p:txBody>
          <a:bodyPr/>
          <a:lstStyle/>
          <a:p>
            <a:fld id="{767785B7-5AAD-48BB-ACF9-6A632AA254A4}" type="datetimeFigureOut">
              <a:rPr lang="en-GB" smtClean="0"/>
              <a:t>10/03/2026</a:t>
            </a:fld>
            <a:endParaRPr lang="en-GB"/>
          </a:p>
        </p:txBody>
      </p:sp>
      <p:sp>
        <p:nvSpPr>
          <p:cNvPr id="8" name="Footer Placeholder 7">
            <a:extLst>
              <a:ext uri="{FF2B5EF4-FFF2-40B4-BE49-F238E27FC236}">
                <a16:creationId xmlns:a16="http://schemas.microsoft.com/office/drawing/2014/main" id="{F3C5961B-6FA7-874E-33C0-6CA45ADA7F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FEE0564-7DB1-8FF8-E440-5962556F5AC1}"/>
              </a:ext>
            </a:extLst>
          </p:cNvPr>
          <p:cNvSpPr>
            <a:spLocks noGrp="1"/>
          </p:cNvSpPr>
          <p:nvPr>
            <p:ph type="sldNum" sz="quarter" idx="12"/>
          </p:nvPr>
        </p:nvSpPr>
        <p:spPr/>
        <p:txBody>
          <a:bodyPr/>
          <a:lstStyle/>
          <a:p>
            <a:fld id="{44F00E22-56AE-4DC4-8272-C3E32E8ABEB8}" type="slidenum">
              <a:rPr lang="en-GB" smtClean="0"/>
              <a:t>‹#›</a:t>
            </a:fld>
            <a:endParaRPr lang="en-GB"/>
          </a:p>
        </p:txBody>
      </p:sp>
    </p:spTree>
    <p:extLst>
      <p:ext uri="{BB962C8B-B14F-4D97-AF65-F5344CB8AC3E}">
        <p14:creationId xmlns:p14="http://schemas.microsoft.com/office/powerpoint/2010/main" val="2471097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388EA-E18E-BEE0-79D7-8A25914E9A9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E2AF33C-987B-BF95-A23B-AED9824E9AE6}"/>
              </a:ext>
            </a:extLst>
          </p:cNvPr>
          <p:cNvSpPr>
            <a:spLocks noGrp="1"/>
          </p:cNvSpPr>
          <p:nvPr>
            <p:ph type="dt" sz="half" idx="10"/>
          </p:nvPr>
        </p:nvSpPr>
        <p:spPr/>
        <p:txBody>
          <a:bodyPr/>
          <a:lstStyle/>
          <a:p>
            <a:fld id="{B94DE59D-206E-4BC7-924C-6AF495BDDD70}" type="datetimeFigureOut">
              <a:rPr lang="en-GB" smtClean="0"/>
              <a:t>10/03/2026</a:t>
            </a:fld>
            <a:endParaRPr lang="en-GB"/>
          </a:p>
        </p:txBody>
      </p:sp>
      <p:sp>
        <p:nvSpPr>
          <p:cNvPr id="4" name="Footer Placeholder 3">
            <a:extLst>
              <a:ext uri="{FF2B5EF4-FFF2-40B4-BE49-F238E27FC236}">
                <a16:creationId xmlns:a16="http://schemas.microsoft.com/office/drawing/2014/main" id="{7AD24286-0F2B-4E42-3BAA-91C17499EF3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5AA3896-0F28-4689-5B98-8599EC44B61D}"/>
              </a:ext>
            </a:extLst>
          </p:cNvPr>
          <p:cNvSpPr>
            <a:spLocks noGrp="1"/>
          </p:cNvSpPr>
          <p:nvPr>
            <p:ph type="sldNum" sz="quarter" idx="12"/>
          </p:nvPr>
        </p:nvSpPr>
        <p:spPr/>
        <p:txBody>
          <a:bodyPr/>
          <a:lstStyle/>
          <a:p>
            <a:fld id="{54294350-1B1E-4202-9F36-B402E53E8A9A}" type="slidenum">
              <a:rPr lang="en-GB" smtClean="0"/>
              <a:t>‹#›</a:t>
            </a:fld>
            <a:endParaRPr lang="en-GB"/>
          </a:p>
        </p:txBody>
      </p:sp>
    </p:spTree>
    <p:extLst>
      <p:ext uri="{BB962C8B-B14F-4D97-AF65-F5344CB8AC3E}">
        <p14:creationId xmlns:p14="http://schemas.microsoft.com/office/powerpoint/2010/main" val="405218941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815D8-2A77-E844-4CBE-31EF26CC265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2D15187-D09F-C02B-5DE6-F026AF71E9DC}"/>
              </a:ext>
            </a:extLst>
          </p:cNvPr>
          <p:cNvSpPr>
            <a:spLocks noGrp="1"/>
          </p:cNvSpPr>
          <p:nvPr>
            <p:ph type="dt" sz="half" idx="10"/>
          </p:nvPr>
        </p:nvSpPr>
        <p:spPr/>
        <p:txBody>
          <a:bodyPr/>
          <a:lstStyle/>
          <a:p>
            <a:fld id="{767785B7-5AAD-48BB-ACF9-6A632AA254A4}" type="datetimeFigureOut">
              <a:rPr lang="en-GB" smtClean="0"/>
              <a:t>10/03/2026</a:t>
            </a:fld>
            <a:endParaRPr lang="en-GB"/>
          </a:p>
        </p:txBody>
      </p:sp>
      <p:sp>
        <p:nvSpPr>
          <p:cNvPr id="4" name="Footer Placeholder 3">
            <a:extLst>
              <a:ext uri="{FF2B5EF4-FFF2-40B4-BE49-F238E27FC236}">
                <a16:creationId xmlns:a16="http://schemas.microsoft.com/office/drawing/2014/main" id="{7646D88B-1607-AF40-F9D2-2AF2154B451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58B4789-6CA1-8CB6-A846-098640F5805C}"/>
              </a:ext>
            </a:extLst>
          </p:cNvPr>
          <p:cNvSpPr>
            <a:spLocks noGrp="1"/>
          </p:cNvSpPr>
          <p:nvPr>
            <p:ph type="sldNum" sz="quarter" idx="12"/>
          </p:nvPr>
        </p:nvSpPr>
        <p:spPr/>
        <p:txBody>
          <a:bodyPr/>
          <a:lstStyle/>
          <a:p>
            <a:fld id="{44F00E22-56AE-4DC4-8272-C3E32E8ABEB8}" type="slidenum">
              <a:rPr lang="en-GB" smtClean="0"/>
              <a:t>‹#›</a:t>
            </a:fld>
            <a:endParaRPr lang="en-GB"/>
          </a:p>
        </p:txBody>
      </p:sp>
    </p:spTree>
    <p:extLst>
      <p:ext uri="{BB962C8B-B14F-4D97-AF65-F5344CB8AC3E}">
        <p14:creationId xmlns:p14="http://schemas.microsoft.com/office/powerpoint/2010/main" val="93357941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DABA8E-DECA-C44A-AD2C-5AE683E8ECE5}"/>
              </a:ext>
            </a:extLst>
          </p:cNvPr>
          <p:cNvSpPr>
            <a:spLocks noGrp="1"/>
          </p:cNvSpPr>
          <p:nvPr>
            <p:ph type="dt" sz="half" idx="10"/>
          </p:nvPr>
        </p:nvSpPr>
        <p:spPr/>
        <p:txBody>
          <a:bodyPr/>
          <a:lstStyle/>
          <a:p>
            <a:fld id="{767785B7-5AAD-48BB-ACF9-6A632AA254A4}" type="datetimeFigureOut">
              <a:rPr lang="en-GB" smtClean="0"/>
              <a:t>10/03/2026</a:t>
            </a:fld>
            <a:endParaRPr lang="en-GB"/>
          </a:p>
        </p:txBody>
      </p:sp>
      <p:sp>
        <p:nvSpPr>
          <p:cNvPr id="3" name="Footer Placeholder 2">
            <a:extLst>
              <a:ext uri="{FF2B5EF4-FFF2-40B4-BE49-F238E27FC236}">
                <a16:creationId xmlns:a16="http://schemas.microsoft.com/office/drawing/2014/main" id="{10104C14-A372-BF93-EB48-C56E6566007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E856991-B03D-A1AA-EAFA-42EA9471D604}"/>
              </a:ext>
            </a:extLst>
          </p:cNvPr>
          <p:cNvSpPr>
            <a:spLocks noGrp="1"/>
          </p:cNvSpPr>
          <p:nvPr>
            <p:ph type="sldNum" sz="quarter" idx="12"/>
          </p:nvPr>
        </p:nvSpPr>
        <p:spPr/>
        <p:txBody>
          <a:bodyPr/>
          <a:lstStyle/>
          <a:p>
            <a:fld id="{44F00E22-56AE-4DC4-8272-C3E32E8ABEB8}" type="slidenum">
              <a:rPr lang="en-GB" smtClean="0"/>
              <a:t>‹#›</a:t>
            </a:fld>
            <a:endParaRPr lang="en-GB"/>
          </a:p>
        </p:txBody>
      </p:sp>
    </p:spTree>
    <p:extLst>
      <p:ext uri="{BB962C8B-B14F-4D97-AF65-F5344CB8AC3E}">
        <p14:creationId xmlns:p14="http://schemas.microsoft.com/office/powerpoint/2010/main" val="2050967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D30A6-798C-2983-C971-A1C7E09717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4C3EA39-69A9-41A9-7424-017E5AECD6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F6CB6CE-ED57-EA72-63FE-AE704F4199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8F9C40-3C76-64E8-3BAF-4583BA4297E6}"/>
              </a:ext>
            </a:extLst>
          </p:cNvPr>
          <p:cNvSpPr>
            <a:spLocks noGrp="1"/>
          </p:cNvSpPr>
          <p:nvPr>
            <p:ph type="dt" sz="half" idx="10"/>
          </p:nvPr>
        </p:nvSpPr>
        <p:spPr/>
        <p:txBody>
          <a:bodyPr/>
          <a:lstStyle/>
          <a:p>
            <a:fld id="{767785B7-5AAD-48BB-ACF9-6A632AA254A4}" type="datetimeFigureOut">
              <a:rPr lang="en-GB" smtClean="0"/>
              <a:t>10/03/2026</a:t>
            </a:fld>
            <a:endParaRPr lang="en-GB"/>
          </a:p>
        </p:txBody>
      </p:sp>
      <p:sp>
        <p:nvSpPr>
          <p:cNvPr id="6" name="Footer Placeholder 5">
            <a:extLst>
              <a:ext uri="{FF2B5EF4-FFF2-40B4-BE49-F238E27FC236}">
                <a16:creationId xmlns:a16="http://schemas.microsoft.com/office/drawing/2014/main" id="{822F284A-0AB5-136F-BB99-C0600AFDFFB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31C5E55-1DD0-000F-CA21-B78F0185FF36}"/>
              </a:ext>
            </a:extLst>
          </p:cNvPr>
          <p:cNvSpPr>
            <a:spLocks noGrp="1"/>
          </p:cNvSpPr>
          <p:nvPr>
            <p:ph type="sldNum" sz="quarter" idx="12"/>
          </p:nvPr>
        </p:nvSpPr>
        <p:spPr/>
        <p:txBody>
          <a:bodyPr/>
          <a:lstStyle/>
          <a:p>
            <a:fld id="{44F00E22-56AE-4DC4-8272-C3E32E8ABEB8}" type="slidenum">
              <a:rPr lang="en-GB" smtClean="0"/>
              <a:t>‹#›</a:t>
            </a:fld>
            <a:endParaRPr lang="en-GB"/>
          </a:p>
        </p:txBody>
      </p:sp>
    </p:spTree>
    <p:extLst>
      <p:ext uri="{BB962C8B-B14F-4D97-AF65-F5344CB8AC3E}">
        <p14:creationId xmlns:p14="http://schemas.microsoft.com/office/powerpoint/2010/main" val="295867793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3078C-B79C-CB11-26FA-F543849165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070BDE0-A535-8473-FDB5-03E9CE756C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75F9B1E-1FC1-38E7-8913-BDE3500521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5A004A-EE5F-D5BD-A423-D040E2DB2A5B}"/>
              </a:ext>
            </a:extLst>
          </p:cNvPr>
          <p:cNvSpPr>
            <a:spLocks noGrp="1"/>
          </p:cNvSpPr>
          <p:nvPr>
            <p:ph type="dt" sz="half" idx="10"/>
          </p:nvPr>
        </p:nvSpPr>
        <p:spPr/>
        <p:txBody>
          <a:bodyPr/>
          <a:lstStyle/>
          <a:p>
            <a:fld id="{767785B7-5AAD-48BB-ACF9-6A632AA254A4}" type="datetimeFigureOut">
              <a:rPr lang="en-GB" smtClean="0"/>
              <a:t>10/03/2026</a:t>
            </a:fld>
            <a:endParaRPr lang="en-GB"/>
          </a:p>
        </p:txBody>
      </p:sp>
      <p:sp>
        <p:nvSpPr>
          <p:cNvPr id="6" name="Footer Placeholder 5">
            <a:extLst>
              <a:ext uri="{FF2B5EF4-FFF2-40B4-BE49-F238E27FC236}">
                <a16:creationId xmlns:a16="http://schemas.microsoft.com/office/drawing/2014/main" id="{67979772-9B8B-B3F8-6E6C-8D2AAAF75EF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C596C9B-BE80-0872-D923-77F2BD89BC43}"/>
              </a:ext>
            </a:extLst>
          </p:cNvPr>
          <p:cNvSpPr>
            <a:spLocks noGrp="1"/>
          </p:cNvSpPr>
          <p:nvPr>
            <p:ph type="sldNum" sz="quarter" idx="12"/>
          </p:nvPr>
        </p:nvSpPr>
        <p:spPr/>
        <p:txBody>
          <a:bodyPr/>
          <a:lstStyle/>
          <a:p>
            <a:fld id="{44F00E22-56AE-4DC4-8272-C3E32E8ABEB8}" type="slidenum">
              <a:rPr lang="en-GB" smtClean="0"/>
              <a:t>‹#›</a:t>
            </a:fld>
            <a:endParaRPr lang="en-GB"/>
          </a:p>
        </p:txBody>
      </p:sp>
    </p:spTree>
    <p:extLst>
      <p:ext uri="{BB962C8B-B14F-4D97-AF65-F5344CB8AC3E}">
        <p14:creationId xmlns:p14="http://schemas.microsoft.com/office/powerpoint/2010/main" val="241973947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F981D-EB67-4762-FEFC-CF11459550D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E502C04-5274-B8ED-5B6A-69ADF9B7C64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2C72495-3E88-8A23-E246-73E24BA71591}"/>
              </a:ext>
            </a:extLst>
          </p:cNvPr>
          <p:cNvSpPr>
            <a:spLocks noGrp="1"/>
          </p:cNvSpPr>
          <p:nvPr>
            <p:ph type="dt" sz="half" idx="10"/>
          </p:nvPr>
        </p:nvSpPr>
        <p:spPr/>
        <p:txBody>
          <a:bodyPr/>
          <a:lstStyle/>
          <a:p>
            <a:fld id="{767785B7-5AAD-48BB-ACF9-6A632AA254A4}" type="datetimeFigureOut">
              <a:rPr lang="en-GB" smtClean="0"/>
              <a:t>10/03/2026</a:t>
            </a:fld>
            <a:endParaRPr lang="en-GB"/>
          </a:p>
        </p:txBody>
      </p:sp>
      <p:sp>
        <p:nvSpPr>
          <p:cNvPr id="5" name="Footer Placeholder 4">
            <a:extLst>
              <a:ext uri="{FF2B5EF4-FFF2-40B4-BE49-F238E27FC236}">
                <a16:creationId xmlns:a16="http://schemas.microsoft.com/office/drawing/2014/main" id="{1B91C2CE-4BCF-3AA1-B048-36F9051348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55D5A8-4B13-0201-70C1-FEF17CC2DF4B}"/>
              </a:ext>
            </a:extLst>
          </p:cNvPr>
          <p:cNvSpPr>
            <a:spLocks noGrp="1"/>
          </p:cNvSpPr>
          <p:nvPr>
            <p:ph type="sldNum" sz="quarter" idx="12"/>
          </p:nvPr>
        </p:nvSpPr>
        <p:spPr/>
        <p:txBody>
          <a:bodyPr/>
          <a:lstStyle/>
          <a:p>
            <a:fld id="{44F00E22-56AE-4DC4-8272-C3E32E8ABEB8}" type="slidenum">
              <a:rPr lang="en-GB" smtClean="0"/>
              <a:t>‹#›</a:t>
            </a:fld>
            <a:endParaRPr lang="en-GB"/>
          </a:p>
        </p:txBody>
      </p:sp>
    </p:spTree>
    <p:extLst>
      <p:ext uri="{BB962C8B-B14F-4D97-AF65-F5344CB8AC3E}">
        <p14:creationId xmlns:p14="http://schemas.microsoft.com/office/powerpoint/2010/main" val="347556245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A315EB-A6EF-715E-AF3C-6575036F4EA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C386D06-ABE8-3964-0C9F-1A1CCB0388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93B06BB-1F7C-5B3F-1FAA-D437FE76ADEA}"/>
              </a:ext>
            </a:extLst>
          </p:cNvPr>
          <p:cNvSpPr>
            <a:spLocks noGrp="1"/>
          </p:cNvSpPr>
          <p:nvPr>
            <p:ph type="dt" sz="half" idx="10"/>
          </p:nvPr>
        </p:nvSpPr>
        <p:spPr/>
        <p:txBody>
          <a:bodyPr/>
          <a:lstStyle/>
          <a:p>
            <a:fld id="{767785B7-5AAD-48BB-ACF9-6A632AA254A4}" type="datetimeFigureOut">
              <a:rPr lang="en-GB" smtClean="0"/>
              <a:t>10/03/2026</a:t>
            </a:fld>
            <a:endParaRPr lang="en-GB"/>
          </a:p>
        </p:txBody>
      </p:sp>
      <p:sp>
        <p:nvSpPr>
          <p:cNvPr id="5" name="Footer Placeholder 4">
            <a:extLst>
              <a:ext uri="{FF2B5EF4-FFF2-40B4-BE49-F238E27FC236}">
                <a16:creationId xmlns:a16="http://schemas.microsoft.com/office/drawing/2014/main" id="{036554D3-5310-5478-F989-04E0EA907BD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5AABED-2FD5-2E10-A48D-671F44E001F0}"/>
              </a:ext>
            </a:extLst>
          </p:cNvPr>
          <p:cNvSpPr>
            <a:spLocks noGrp="1"/>
          </p:cNvSpPr>
          <p:nvPr>
            <p:ph type="sldNum" sz="quarter" idx="12"/>
          </p:nvPr>
        </p:nvSpPr>
        <p:spPr/>
        <p:txBody>
          <a:bodyPr/>
          <a:lstStyle/>
          <a:p>
            <a:fld id="{44F00E22-56AE-4DC4-8272-C3E32E8ABEB8}" type="slidenum">
              <a:rPr lang="en-GB" smtClean="0"/>
              <a:t>‹#›</a:t>
            </a:fld>
            <a:endParaRPr lang="en-GB"/>
          </a:p>
        </p:txBody>
      </p:sp>
    </p:spTree>
    <p:extLst>
      <p:ext uri="{BB962C8B-B14F-4D97-AF65-F5344CB8AC3E}">
        <p14:creationId xmlns:p14="http://schemas.microsoft.com/office/powerpoint/2010/main" val="3245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FCFE0B-C758-8173-5808-47CA6DC018D8}"/>
              </a:ext>
            </a:extLst>
          </p:cNvPr>
          <p:cNvSpPr>
            <a:spLocks noGrp="1"/>
          </p:cNvSpPr>
          <p:nvPr>
            <p:ph type="dt" sz="half" idx="10"/>
          </p:nvPr>
        </p:nvSpPr>
        <p:spPr/>
        <p:txBody>
          <a:bodyPr/>
          <a:lstStyle/>
          <a:p>
            <a:fld id="{B94DE59D-206E-4BC7-924C-6AF495BDDD70}" type="datetimeFigureOut">
              <a:rPr lang="en-GB" smtClean="0"/>
              <a:t>10/03/2026</a:t>
            </a:fld>
            <a:endParaRPr lang="en-GB"/>
          </a:p>
        </p:txBody>
      </p:sp>
      <p:sp>
        <p:nvSpPr>
          <p:cNvPr id="3" name="Footer Placeholder 2">
            <a:extLst>
              <a:ext uri="{FF2B5EF4-FFF2-40B4-BE49-F238E27FC236}">
                <a16:creationId xmlns:a16="http://schemas.microsoft.com/office/drawing/2014/main" id="{08D44FEA-0AB3-B638-1E64-CE506533804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3B68386-329C-2CF1-CA6D-F94F0CDF4572}"/>
              </a:ext>
            </a:extLst>
          </p:cNvPr>
          <p:cNvSpPr>
            <a:spLocks noGrp="1"/>
          </p:cNvSpPr>
          <p:nvPr>
            <p:ph type="sldNum" sz="quarter" idx="12"/>
          </p:nvPr>
        </p:nvSpPr>
        <p:spPr/>
        <p:txBody>
          <a:bodyPr/>
          <a:lstStyle/>
          <a:p>
            <a:fld id="{54294350-1B1E-4202-9F36-B402E53E8A9A}" type="slidenum">
              <a:rPr lang="en-GB" smtClean="0"/>
              <a:t>‹#›</a:t>
            </a:fld>
            <a:endParaRPr lang="en-GB"/>
          </a:p>
        </p:txBody>
      </p:sp>
    </p:spTree>
    <p:extLst>
      <p:ext uri="{BB962C8B-B14F-4D97-AF65-F5344CB8AC3E}">
        <p14:creationId xmlns:p14="http://schemas.microsoft.com/office/powerpoint/2010/main" val="3477757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C62CA-D654-49BC-229D-B79BDC3DFC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4EEDDC8-A97B-A15E-B3E4-D3F665EBE9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A401900-67FB-7E22-2BF7-A895894D68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24DCC6-C6D0-ABE9-D201-9B78F4EB3C31}"/>
              </a:ext>
            </a:extLst>
          </p:cNvPr>
          <p:cNvSpPr>
            <a:spLocks noGrp="1"/>
          </p:cNvSpPr>
          <p:nvPr>
            <p:ph type="dt" sz="half" idx="10"/>
          </p:nvPr>
        </p:nvSpPr>
        <p:spPr/>
        <p:txBody>
          <a:bodyPr/>
          <a:lstStyle/>
          <a:p>
            <a:fld id="{B94DE59D-206E-4BC7-924C-6AF495BDDD70}" type="datetimeFigureOut">
              <a:rPr lang="en-GB" smtClean="0"/>
              <a:t>10/03/2026</a:t>
            </a:fld>
            <a:endParaRPr lang="en-GB"/>
          </a:p>
        </p:txBody>
      </p:sp>
      <p:sp>
        <p:nvSpPr>
          <p:cNvPr id="6" name="Footer Placeholder 5">
            <a:extLst>
              <a:ext uri="{FF2B5EF4-FFF2-40B4-BE49-F238E27FC236}">
                <a16:creationId xmlns:a16="http://schemas.microsoft.com/office/drawing/2014/main" id="{14A9E8D6-69F7-1A2A-7AE2-B48A69F02D5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7DD974-ED0F-8A53-DDA3-73E3001369BE}"/>
              </a:ext>
            </a:extLst>
          </p:cNvPr>
          <p:cNvSpPr>
            <a:spLocks noGrp="1"/>
          </p:cNvSpPr>
          <p:nvPr>
            <p:ph type="sldNum" sz="quarter" idx="12"/>
          </p:nvPr>
        </p:nvSpPr>
        <p:spPr/>
        <p:txBody>
          <a:bodyPr/>
          <a:lstStyle/>
          <a:p>
            <a:fld id="{54294350-1B1E-4202-9F36-B402E53E8A9A}" type="slidenum">
              <a:rPr lang="en-GB" smtClean="0"/>
              <a:t>‹#›</a:t>
            </a:fld>
            <a:endParaRPr lang="en-GB"/>
          </a:p>
        </p:txBody>
      </p:sp>
    </p:spTree>
    <p:extLst>
      <p:ext uri="{BB962C8B-B14F-4D97-AF65-F5344CB8AC3E}">
        <p14:creationId xmlns:p14="http://schemas.microsoft.com/office/powerpoint/2010/main" val="867237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8D5B4-5A38-D1FF-07CA-1D17E7EBEE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A2F7081-4013-FECB-37C0-40B83087A0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FE50001-0736-4500-5EF7-89818AA36B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52406A-3A94-FE1B-90E2-58B6E93AFF68}"/>
              </a:ext>
            </a:extLst>
          </p:cNvPr>
          <p:cNvSpPr>
            <a:spLocks noGrp="1"/>
          </p:cNvSpPr>
          <p:nvPr>
            <p:ph type="dt" sz="half" idx="10"/>
          </p:nvPr>
        </p:nvSpPr>
        <p:spPr/>
        <p:txBody>
          <a:bodyPr/>
          <a:lstStyle/>
          <a:p>
            <a:fld id="{B94DE59D-206E-4BC7-924C-6AF495BDDD70}" type="datetimeFigureOut">
              <a:rPr lang="en-GB" smtClean="0"/>
              <a:t>10/03/2026</a:t>
            </a:fld>
            <a:endParaRPr lang="en-GB"/>
          </a:p>
        </p:txBody>
      </p:sp>
      <p:sp>
        <p:nvSpPr>
          <p:cNvPr id="6" name="Footer Placeholder 5">
            <a:extLst>
              <a:ext uri="{FF2B5EF4-FFF2-40B4-BE49-F238E27FC236}">
                <a16:creationId xmlns:a16="http://schemas.microsoft.com/office/drawing/2014/main" id="{E3B3791D-D1A6-C444-B2F8-E722EE75892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7DC1AE2-C457-4476-9E56-4C4CDCAA0E03}"/>
              </a:ext>
            </a:extLst>
          </p:cNvPr>
          <p:cNvSpPr>
            <a:spLocks noGrp="1"/>
          </p:cNvSpPr>
          <p:nvPr>
            <p:ph type="sldNum" sz="quarter" idx="12"/>
          </p:nvPr>
        </p:nvSpPr>
        <p:spPr/>
        <p:txBody>
          <a:bodyPr/>
          <a:lstStyle/>
          <a:p>
            <a:fld id="{54294350-1B1E-4202-9F36-B402E53E8A9A}" type="slidenum">
              <a:rPr lang="en-GB" smtClean="0"/>
              <a:t>‹#›</a:t>
            </a:fld>
            <a:endParaRPr lang="en-GB"/>
          </a:p>
        </p:txBody>
      </p:sp>
    </p:spTree>
    <p:extLst>
      <p:ext uri="{BB962C8B-B14F-4D97-AF65-F5344CB8AC3E}">
        <p14:creationId xmlns:p14="http://schemas.microsoft.com/office/powerpoint/2010/main" val="1784577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1.emf"/><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2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5.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6.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6.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50.xml"/><Relationship Id="rId7" Type="http://schemas.openxmlformats.org/officeDocument/2006/relationships/slideLayout" Target="../slideLayouts/slideLayout54.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5" Type="http://schemas.openxmlformats.org/officeDocument/2006/relationships/slideLayout" Target="../slideLayouts/slideLayout52.xml"/><Relationship Id="rId4" Type="http://schemas.openxmlformats.org/officeDocument/2006/relationships/slideLayout" Target="../slideLayouts/slideLayout5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8.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686DE0-5627-EDED-37FB-D930716DAA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D28259F-9577-4618-9A8F-FB492DE68C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E472DC-5320-9366-F8FE-78013AF511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94DE59D-206E-4BC7-924C-6AF495BDDD70}" type="datetimeFigureOut">
              <a:rPr lang="en-GB" smtClean="0"/>
              <a:t>10/03/2026</a:t>
            </a:fld>
            <a:endParaRPr lang="en-GB"/>
          </a:p>
        </p:txBody>
      </p:sp>
      <p:sp>
        <p:nvSpPr>
          <p:cNvPr id="5" name="Footer Placeholder 4">
            <a:extLst>
              <a:ext uri="{FF2B5EF4-FFF2-40B4-BE49-F238E27FC236}">
                <a16:creationId xmlns:a16="http://schemas.microsoft.com/office/drawing/2014/main" id="{937B60D6-B42E-27D5-37F5-27D4841E12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7AFAF65-B79C-F781-4144-4F9A476299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294350-1B1E-4202-9F36-B402E53E8A9A}" type="slidenum">
              <a:rPr lang="en-GB" smtClean="0"/>
              <a:t>‹#›</a:t>
            </a:fld>
            <a:endParaRPr lang="en-GB"/>
          </a:p>
        </p:txBody>
      </p:sp>
    </p:spTree>
    <p:extLst>
      <p:ext uri="{BB962C8B-B14F-4D97-AF65-F5344CB8AC3E}">
        <p14:creationId xmlns:p14="http://schemas.microsoft.com/office/powerpoint/2010/main" val="31971474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RE180809 RNIB_Brand_PPT template v02.pdf"/>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2"/>
          <p:cNvSpPr>
            <a:spLocks noGrp="1"/>
          </p:cNvSpPr>
          <p:nvPr>
            <p:ph type="body" idx="1"/>
          </p:nvPr>
        </p:nvSpPr>
        <p:spPr>
          <a:xfrm>
            <a:off x="609600" y="275168"/>
            <a:ext cx="10972800" cy="489373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182B7C-B2E5-254A-A994-CA5860A3911E}" type="datetimeFigureOut">
              <a:rPr lang="en-US" smtClean="0"/>
              <a:t>3/10/2026</a:t>
            </a:fld>
            <a:endParaRPr lang="en-US" dirty="0"/>
          </a:p>
        </p:txBody>
      </p:sp>
      <p:sp>
        <p:nvSpPr>
          <p:cNvPr id="5" name="TextBox 4">
            <a:extLst>
              <a:ext uri="{FF2B5EF4-FFF2-40B4-BE49-F238E27FC236}">
                <a16:creationId xmlns:a16="http://schemas.microsoft.com/office/drawing/2014/main" id="{B59AC4AF-4B87-A330-6D13-F5E7D9DD5BD7}"/>
              </a:ext>
            </a:extLst>
          </p:cNvPr>
          <p:cNvSpPr txBox="1"/>
          <p:nvPr>
            <p:extLst>
              <p:ext uri="{1162E1C5-73C7-4A58-AE30-91384D911F3F}">
                <p184:classification xmlns:p184="http://schemas.microsoft.com/office/powerpoint/2018/4/main" val="ftr"/>
              </p:ext>
            </p:extLst>
          </p:nvPr>
        </p:nvSpPr>
        <p:spPr>
          <a:xfrm>
            <a:off x="84667" y="6642100"/>
            <a:ext cx="450851" cy="152400"/>
          </a:xfrm>
          <a:prstGeom prst="rect">
            <a:avLst/>
          </a:prstGeom>
        </p:spPr>
        <p:txBody>
          <a:bodyPr horzOverflow="overflow" lIns="0" tIns="0" rIns="0" bIns="0">
            <a:spAutoFit/>
          </a:bodyPr>
          <a:lstStyle/>
          <a:p>
            <a:pPr algn="l"/>
            <a:r>
              <a:rPr lang="en-US" sz="1000" dirty="0">
                <a:solidFill>
                  <a:srgbClr val="000000"/>
                </a:solidFill>
                <a:latin typeface="Calibri" panose="020F0502020204030204" pitchFamily="34" charset="0"/>
                <a:cs typeface="Calibri" panose="020F0502020204030204" pitchFamily="34" charset="0"/>
              </a:rPr>
              <a:t>Public</a:t>
            </a:r>
          </a:p>
        </p:txBody>
      </p:sp>
    </p:spTree>
    <p:extLst>
      <p:ext uri="{BB962C8B-B14F-4D97-AF65-F5344CB8AC3E}">
        <p14:creationId xmlns:p14="http://schemas.microsoft.com/office/powerpoint/2010/main" val="28657893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0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5C8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531466"/>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9FB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3392" y="692696"/>
            <a:ext cx="10849205" cy="936104"/>
          </a:xfrm>
          <a:prstGeom prst="rect">
            <a:avLst/>
          </a:prstGeom>
        </p:spPr>
        <p:txBody>
          <a:bodyPr vert="horz" lIns="91440" tIns="45720" rIns="91440" bIns="45720" rtlCol="0" anchor="b" anchorCtr="0">
            <a:noAutofit/>
          </a:bodyPr>
          <a:lstStyle/>
          <a:p>
            <a:r>
              <a:rPr lang="en-US" dirty="0"/>
              <a:t>TITLE</a:t>
            </a:r>
            <a:endParaRPr lang="en-GB" dirty="0"/>
          </a:p>
        </p:txBody>
      </p:sp>
      <p:sp>
        <p:nvSpPr>
          <p:cNvPr id="7" name="Text Placeholder 2"/>
          <p:cNvSpPr>
            <a:spLocks noGrp="1"/>
          </p:cNvSpPr>
          <p:nvPr>
            <p:ph type="body" idx="1"/>
          </p:nvPr>
        </p:nvSpPr>
        <p:spPr>
          <a:xfrm>
            <a:off x="623392" y="1844825"/>
            <a:ext cx="10862997" cy="4381947"/>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3"/>
          <p:cNvSpPr txBox="1"/>
          <p:nvPr/>
        </p:nvSpPr>
        <p:spPr>
          <a:xfrm>
            <a:off x="10992544" y="6400135"/>
            <a:ext cx="960107" cy="246221"/>
          </a:xfrm>
          <a:prstGeom prst="rect">
            <a:avLst/>
          </a:prstGeom>
          <a:noFill/>
        </p:spPr>
        <p:txBody>
          <a:bodyPr wrap="square" rtlCol="0">
            <a:spAutoFit/>
          </a:bodyPr>
          <a:lstStyle/>
          <a:p>
            <a:pPr algn="r"/>
            <a:fld id="{14274112-3819-4E3C-A2C8-15D563C4EB1E}" type="slidenum">
              <a:rPr lang="en-GB" sz="1000" smtClean="0"/>
              <a:t>‹#›</a:t>
            </a:fld>
            <a:endParaRPr lang="en-GB" sz="1000" dirty="0"/>
          </a:p>
        </p:txBody>
      </p:sp>
      <p:pic>
        <p:nvPicPr>
          <p:cNvPr id="8" name="University Logo" descr="Logo&#10;&#10;Description automatically generated with medium confidence">
            <a:extLst>
              <a:ext uri="{FF2B5EF4-FFF2-40B4-BE49-F238E27FC236}">
                <a16:creationId xmlns:a16="http://schemas.microsoft.com/office/drawing/2014/main" id="{87826CD3-130D-D440-8ABD-6248D8758AC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11678" y="-279125"/>
            <a:ext cx="2880322" cy="1619893"/>
          </a:xfrm>
          <a:prstGeom prst="rect">
            <a:avLst/>
          </a:prstGeom>
        </p:spPr>
      </p:pic>
    </p:spTree>
    <p:extLst>
      <p:ext uri="{BB962C8B-B14F-4D97-AF65-F5344CB8AC3E}">
        <p14:creationId xmlns:p14="http://schemas.microsoft.com/office/powerpoint/2010/main" val="3416906443"/>
      </p:ext>
    </p:extLst>
  </p:cSld>
  <p:clrMap bg1="lt1" tx1="dk1" bg2="lt2" tx2="dk2" accent1="accent1" accent2="accent2" accent3="accent3" accent4="accent4" accent5="accent5" accent6="accent6" hlink="hlink" folHlink="folHlink"/>
  <p:sldLayoutIdLst>
    <p:sldLayoutId id="2147483675" r:id="rId1"/>
  </p:sldLayoutIdLst>
  <p:hf hdr="0" ftr="0" dt="0"/>
  <p:txStyles>
    <p:titleStyle>
      <a:lvl1pPr algn="l" defTabSz="914400" rtl="0" eaLnBrk="1" latinLnBrk="0" hangingPunct="1">
        <a:spcBef>
          <a:spcPct val="0"/>
        </a:spcBef>
        <a:buNone/>
        <a:defRPr sz="3200" kern="1200" spc="-150">
          <a:solidFill>
            <a:srgbClr val="495961"/>
          </a:solidFill>
          <a:latin typeface="+mj-lt"/>
          <a:ea typeface="+mj-ea"/>
          <a:cs typeface="+mj-cs"/>
        </a:defRPr>
      </a:lvl1pPr>
    </p:titleStyle>
    <p:body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8471F9D7-47E7-DA68-3D19-C8D9F9F3B2F3}"/>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Lst>
          </a:blip>
          <a:srcRect r="537" b="34765"/>
          <a:stretch>
            <a:fillRect/>
          </a:stretch>
        </p:blipFill>
        <p:spPr>
          <a:xfrm>
            <a:off x="-1" y="4870831"/>
            <a:ext cx="12192001" cy="1987175"/>
          </a:xfrm>
          <a:prstGeom prst="rect">
            <a:avLst/>
          </a:prstGeom>
        </p:spPr>
      </p:pic>
      <p:sp>
        <p:nvSpPr>
          <p:cNvPr id="2" name="Title Placeholder 1">
            <a:extLst>
              <a:ext uri="{FF2B5EF4-FFF2-40B4-BE49-F238E27FC236}">
                <a16:creationId xmlns:a16="http://schemas.microsoft.com/office/drawing/2014/main" id="{3A822158-97CD-9C58-55DC-9E5ABD99E8B5}"/>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A743A5A-F4B2-C1A3-7002-D3282AE6F3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8" name="Picture 17" descr="Dolphin Computer Access logo">
            <a:extLst>
              <a:ext uri="{FF2B5EF4-FFF2-40B4-BE49-F238E27FC236}">
                <a16:creationId xmlns:a16="http://schemas.microsoft.com/office/drawing/2014/main" id="{9C4066EA-F0D0-E882-5E85-397836CB794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567133" y="0"/>
            <a:ext cx="2624867" cy="1093694"/>
          </a:xfrm>
          <a:prstGeom prst="rect">
            <a:avLst/>
          </a:prstGeom>
        </p:spPr>
      </p:pic>
      <p:sp>
        <p:nvSpPr>
          <p:cNvPr id="19" name="TextBox 18">
            <a:extLst>
              <a:ext uri="{FF2B5EF4-FFF2-40B4-BE49-F238E27FC236}">
                <a16:creationId xmlns:a16="http://schemas.microsoft.com/office/drawing/2014/main" id="{8ECE47D0-165D-721E-8199-CD44CA83B10B}"/>
              </a:ext>
            </a:extLst>
          </p:cNvPr>
          <p:cNvSpPr txBox="1"/>
          <p:nvPr/>
        </p:nvSpPr>
        <p:spPr>
          <a:xfrm>
            <a:off x="9335250" y="6356351"/>
            <a:ext cx="2018553" cy="254044"/>
          </a:xfrm>
          <a:prstGeom prst="rect">
            <a:avLst/>
          </a:prstGeom>
          <a:noFill/>
        </p:spPr>
        <p:txBody>
          <a:bodyPr wrap="square" rtlCol="0">
            <a:spAutoFit/>
          </a:bodyPr>
          <a:lstStyle/>
          <a:p>
            <a:pPr algn="r"/>
            <a:r>
              <a:rPr lang="en-GB" sz="1051" b="1">
                <a:solidFill>
                  <a:schemeClr val="bg1"/>
                </a:solidFill>
                <a:latin typeface="Trebuchet MS" panose="020B0603020202020204" pitchFamily="34" charset="0"/>
              </a:rPr>
              <a:t>YourDolphin.com</a:t>
            </a:r>
          </a:p>
        </p:txBody>
      </p:sp>
    </p:spTree>
    <p:extLst>
      <p:ext uri="{BB962C8B-B14F-4D97-AF65-F5344CB8AC3E}">
        <p14:creationId xmlns:p14="http://schemas.microsoft.com/office/powerpoint/2010/main" val="4018834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defTabSz="685783" rtl="0" eaLnBrk="1" latinLnBrk="0" hangingPunct="1">
        <a:lnSpc>
          <a:spcPct val="90000"/>
        </a:lnSpc>
        <a:spcBef>
          <a:spcPct val="0"/>
        </a:spcBef>
        <a:buNone/>
        <a:defRPr sz="3300" kern="1200">
          <a:solidFill>
            <a:srgbClr val="2A7AB0"/>
          </a:solidFill>
          <a:latin typeface="Trebuchet MS" panose="020B0603020202020204" pitchFamily="34" charset="0"/>
          <a:ea typeface="+mj-ea"/>
          <a:cs typeface="+mj-cs"/>
        </a:defRPr>
      </a:lvl1pPr>
    </p:titleStyle>
    <p:bodyStyle>
      <a:lvl1pPr marL="171446" indent="-171446" algn="l" defTabSz="685783" rtl="0" eaLnBrk="1" latinLnBrk="0" hangingPunct="1">
        <a:lnSpc>
          <a:spcPct val="90000"/>
        </a:lnSpc>
        <a:spcBef>
          <a:spcPts val="751"/>
        </a:spcBef>
        <a:buFont typeface="Arial" panose="020B0604020202020204" pitchFamily="34" charset="0"/>
        <a:buChar char="•"/>
        <a:defRPr sz="2100" kern="1200">
          <a:solidFill>
            <a:srgbClr val="333333"/>
          </a:solidFill>
          <a:latin typeface="Trebuchet MS" panose="020B0603020202020204" pitchFamily="34" charset="0"/>
          <a:ea typeface="+mn-ea"/>
          <a:cs typeface="+mn-cs"/>
        </a:defRPr>
      </a:lvl1pPr>
      <a:lvl2pPr marL="514338" indent="-171446" algn="l" defTabSz="685783" rtl="0" eaLnBrk="1" latinLnBrk="0" hangingPunct="1">
        <a:lnSpc>
          <a:spcPct val="90000"/>
        </a:lnSpc>
        <a:spcBef>
          <a:spcPts val="375"/>
        </a:spcBef>
        <a:buFont typeface="Arial" panose="020B0604020202020204" pitchFamily="34" charset="0"/>
        <a:buChar char="•"/>
        <a:defRPr sz="1800" kern="1200">
          <a:solidFill>
            <a:srgbClr val="333333"/>
          </a:solidFill>
          <a:latin typeface="Trebuchet MS" panose="020B0603020202020204" pitchFamily="34" charset="0"/>
          <a:ea typeface="+mn-ea"/>
          <a:cs typeface="+mn-cs"/>
        </a:defRPr>
      </a:lvl2pPr>
      <a:lvl3pPr marL="857229" indent="-171446" algn="l" defTabSz="685783" rtl="0" eaLnBrk="1" latinLnBrk="0" hangingPunct="1">
        <a:lnSpc>
          <a:spcPct val="90000"/>
        </a:lnSpc>
        <a:spcBef>
          <a:spcPts val="375"/>
        </a:spcBef>
        <a:buFont typeface="Arial" panose="020B0604020202020204" pitchFamily="34" charset="0"/>
        <a:buChar char="•"/>
        <a:defRPr sz="1500" kern="1200">
          <a:solidFill>
            <a:srgbClr val="333333"/>
          </a:solidFill>
          <a:latin typeface="Trebuchet MS" panose="020B0603020202020204" pitchFamily="34" charset="0"/>
          <a:ea typeface="+mn-ea"/>
          <a:cs typeface="+mn-cs"/>
        </a:defRPr>
      </a:lvl3pPr>
      <a:lvl4pPr marL="1200121" indent="-171446" algn="l" defTabSz="685783" rtl="0" eaLnBrk="1" latinLnBrk="0" hangingPunct="1">
        <a:lnSpc>
          <a:spcPct val="90000"/>
        </a:lnSpc>
        <a:spcBef>
          <a:spcPts val="375"/>
        </a:spcBef>
        <a:buFont typeface="Arial" panose="020B0604020202020204" pitchFamily="34" charset="0"/>
        <a:buChar char="•"/>
        <a:defRPr sz="1351" kern="1200">
          <a:solidFill>
            <a:srgbClr val="333333"/>
          </a:solidFill>
          <a:latin typeface="Trebuchet MS" panose="020B0603020202020204" pitchFamily="34" charset="0"/>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1" kern="1200">
          <a:solidFill>
            <a:srgbClr val="333333"/>
          </a:solidFill>
          <a:latin typeface="Trebuchet MS" panose="020B0603020202020204" pitchFamily="34" charset="0"/>
          <a:ea typeface="+mn-ea"/>
          <a:cs typeface="+mn-cs"/>
        </a:defRPr>
      </a:lvl5pPr>
      <a:lvl6pPr marL="1885904"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78"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951017EA-1B9F-024D-8BB8-1F1B58254931}" type="datetimeFigureOut">
              <a:rPr lang="it-IT" smtClean="0"/>
              <a:t>10/03/2026</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9950B3BE-43A9-D24F-8BEC-6FBFF838BBD5}" type="slidenum">
              <a:rPr lang="it-IT" smtClean="0"/>
              <a:t>‹#›</a:t>
            </a:fld>
            <a:endParaRPr lang="it-IT"/>
          </a:p>
        </p:txBody>
      </p:sp>
    </p:spTree>
    <p:extLst>
      <p:ext uri="{BB962C8B-B14F-4D97-AF65-F5344CB8AC3E}">
        <p14:creationId xmlns:p14="http://schemas.microsoft.com/office/powerpoint/2010/main" val="359153311"/>
      </p:ext>
    </p:extLst>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34ACF6-C8AA-444C-9C5C-96FC78E228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CA996D-BA30-4063-90CB-FB1BB5289D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038B694F-2825-4115-A530-20A1639029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tx1">
                    <a:tint val="75000"/>
                  </a:schemeClr>
                </a:solidFill>
              </a:defRPr>
            </a:lvl1pPr>
          </a:lstStyle>
          <a:p>
            <a:fld id="{FA52ED71-2275-4BB7-ACEF-B06C93D97652}" type="slidenum">
              <a:rPr lang="en-GB" smtClean="0"/>
              <a:pPr/>
              <a:t>‹#›</a:t>
            </a:fld>
            <a:endParaRPr lang="en-GB"/>
          </a:p>
        </p:txBody>
      </p:sp>
      <p:cxnSp>
        <p:nvCxnSpPr>
          <p:cNvPr id="5" name="Straight Connector 4" descr="Blue line for design purpose">
            <a:extLst>
              <a:ext uri="{FF2B5EF4-FFF2-40B4-BE49-F238E27FC236}">
                <a16:creationId xmlns:a16="http://schemas.microsoft.com/office/drawing/2014/main" id="{7B23A58F-6FD6-40A0-8BAC-E4D8E4CDA9CC}"/>
              </a:ext>
            </a:extLst>
          </p:cNvPr>
          <p:cNvCxnSpPr/>
          <p:nvPr userDrawn="1"/>
        </p:nvCxnSpPr>
        <p:spPr>
          <a:xfrm>
            <a:off x="0" y="6453336"/>
            <a:ext cx="1219200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3606881"/>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CB8113-9AB1-D8C0-BDDF-6403B265EC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3D90A1A-BD6E-4532-B103-0C9CD31861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86D247-7123-0C0B-9F69-D904C89796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67785B7-5AAD-48BB-ACF9-6A632AA254A4}" type="datetimeFigureOut">
              <a:rPr lang="en-GB" smtClean="0"/>
              <a:t>10/03/2026</a:t>
            </a:fld>
            <a:endParaRPr lang="en-GB"/>
          </a:p>
        </p:txBody>
      </p:sp>
      <p:sp>
        <p:nvSpPr>
          <p:cNvPr id="5" name="Footer Placeholder 4">
            <a:extLst>
              <a:ext uri="{FF2B5EF4-FFF2-40B4-BE49-F238E27FC236}">
                <a16:creationId xmlns:a16="http://schemas.microsoft.com/office/drawing/2014/main" id="{D896CDE9-4FA4-F610-7920-482A9579C2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039BAF65-3552-8B62-A832-103ADF1132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F00E22-56AE-4DC4-8272-C3E32E8ABEB8}" type="slidenum">
              <a:rPr lang="en-GB" smtClean="0"/>
              <a:t>‹#›</a:t>
            </a:fld>
            <a:endParaRPr lang="en-GB"/>
          </a:p>
        </p:txBody>
      </p:sp>
    </p:spTree>
    <p:extLst>
      <p:ext uri="{BB962C8B-B14F-4D97-AF65-F5344CB8AC3E}">
        <p14:creationId xmlns:p14="http://schemas.microsoft.com/office/powerpoint/2010/main" val="4244201585"/>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mailto:rnibleedsuniversity.mailbox@rnib.org.uk" TargetMode="External"/><Relationship Id="rId2" Type="http://schemas.openxmlformats.org/officeDocument/2006/relationships/hyperlink" Target="mailto:Vibi.Rothnie@rnib.org.uk" TargetMode="Externa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hyperlink" Target="https://www.southampton.ac.uk/digital-learning/about/staff/ls2u21.page?" TargetMode="External"/><Relationship Id="rId2" Type="http://schemas.openxmlformats.org/officeDocument/2006/relationships/image" Target="../media/image11.jpe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hyperlink" Target="https://wallpaperaccess.com/teamwork-4k" TargetMode="External"/><Relationship Id="rId2" Type="http://schemas.openxmlformats.org/officeDocument/2006/relationships/image" Target="../media/image14.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hyperlink" Target="https://storables.com/diy/building-construction/what-is-a-dike-in-construction/" TargetMode="External"/><Relationship Id="rId2" Type="http://schemas.openxmlformats.org/officeDocument/2006/relationships/image" Target="../media/image15.jp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27.xml"/><Relationship Id="rId4" Type="http://schemas.openxmlformats.org/officeDocument/2006/relationships/image" Target="../media/image19.jp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mailto:i.manitsa@vham.ac.uk" TargetMode="External"/><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3" Type="http://schemas.openxmlformats.org/officeDocument/2006/relationships/hyperlink" Target="https://doi.org/10.1080/08856257.2016.1254971" TargetMode="External"/><Relationship Id="rId2" Type="http://schemas.openxmlformats.org/officeDocument/2006/relationships/hyperlink" Target="http://doi.org/10.16993/sjdr.721" TargetMode="External"/><Relationship Id="rId1" Type="http://schemas.openxmlformats.org/officeDocument/2006/relationships/slideLayout" Target="../slideLayouts/slideLayout37.xml"/><Relationship Id="rId5" Type="http://schemas.openxmlformats.org/officeDocument/2006/relationships/hyperlink" Target="https://nadp-uk.org/https-nadp-uk-org-jipfhe-17-1-summer-2025/" TargetMode="External"/><Relationship Id="rId4" Type="http://schemas.openxmlformats.org/officeDocument/2006/relationships/hyperlink" Target="https://doi.org/10.1177/0264619620941885"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1.xml"/><Relationship Id="rId1" Type="http://schemas.openxmlformats.org/officeDocument/2006/relationships/slideLayout" Target="../slideLayouts/slideLayout5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9.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9.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9.xml"/></Relationships>
</file>

<file path=ppt/slides/_rels/slide57.xml.rels><?xml version="1.0" encoding="UTF-8" standalone="yes"?>
<Relationships xmlns="http://schemas.openxmlformats.org/package/2006/relationships"><Relationship Id="rId3" Type="http://schemas.openxmlformats.org/officeDocument/2006/relationships/hyperlink" Target="mailto:educationadvice@pocklington.org.uk" TargetMode="External"/><Relationship Id="rId2" Type="http://schemas.openxmlformats.org/officeDocument/2006/relationships/notesSlide" Target="../notesSlides/notesSlide20.xml"/><Relationship Id="rId1" Type="http://schemas.openxmlformats.org/officeDocument/2006/relationships/slideLayout" Target="../slideLayouts/slideLayout49.xml"/><Relationship Id="rId4" Type="http://schemas.openxmlformats.org/officeDocument/2006/relationships/hyperlink" Target="https://www.pocklington.org.uk/education/iag-service/"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61.xml"/><Relationship Id="rId5" Type="http://schemas.openxmlformats.org/officeDocument/2006/relationships/image" Target="../media/image6.png"/><Relationship Id="rId4" Type="http://schemas.openxmlformats.org/officeDocument/2006/relationships/image" Target="../media/image10.png"/></Relationships>
</file>

<file path=ppt/slides/_rels/slide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61.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EFD6">
            <a:alpha val="50000"/>
          </a:srgbClr>
        </a:solidFill>
        <a:effectLst/>
      </p:bgPr>
    </p:bg>
    <p:spTree>
      <p:nvGrpSpPr>
        <p:cNvPr id="1" name="Shape 117"/>
        <p:cNvGrpSpPr/>
        <p:nvPr/>
      </p:nvGrpSpPr>
      <p:grpSpPr>
        <a:xfrm>
          <a:off x="0" y="0"/>
          <a:ext cx="0" cy="0"/>
          <a:chOff x="0" y="0"/>
          <a:chExt cx="0" cy="0"/>
        </a:xfrm>
      </p:grpSpPr>
      <p:pic>
        <p:nvPicPr>
          <p:cNvPr id="118" name="Google Shape;118;p1">
            <a:extLst>
              <a:ext uri="{C183D7F6-B498-43B3-948B-1728B52AA6E4}">
                <adec:decorative xmlns:adec="http://schemas.microsoft.com/office/drawing/2017/decorative" val="1"/>
              </a:ext>
            </a:extLst>
          </p:cNvPr>
          <p:cNvPicPr preferRelativeResize="0"/>
          <p:nvPr/>
        </p:nvPicPr>
        <p:blipFill rotWithShape="1">
          <a:blip r:embed="rId3">
            <a:alphaModFix/>
          </a:blip>
          <a:srcRect l="18366" t="17980" r="46609" b="17801"/>
          <a:stretch/>
        </p:blipFill>
        <p:spPr>
          <a:xfrm>
            <a:off x="5694703" y="0"/>
            <a:ext cx="6497299" cy="6858000"/>
          </a:xfrm>
          <a:prstGeom prst="rect">
            <a:avLst/>
          </a:prstGeom>
          <a:noFill/>
          <a:ln>
            <a:noFill/>
          </a:ln>
        </p:spPr>
      </p:pic>
      <p:sp>
        <p:nvSpPr>
          <p:cNvPr id="11" name="Title 10">
            <a:extLst>
              <a:ext uri="{FF2B5EF4-FFF2-40B4-BE49-F238E27FC236}">
                <a16:creationId xmlns:a16="http://schemas.microsoft.com/office/drawing/2014/main" id="{2343F3F2-498A-5127-0170-F04600B4DFEB}"/>
              </a:ext>
            </a:extLst>
          </p:cNvPr>
          <p:cNvSpPr txBox="1">
            <a:spLocks noGrp="1"/>
          </p:cNvSpPr>
          <p:nvPr>
            <p:ph type="title" idx="4294967295"/>
          </p:nvPr>
        </p:nvSpPr>
        <p:spPr>
          <a:xfrm>
            <a:off x="7248074" y="1564393"/>
            <a:ext cx="4943926" cy="424731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0" i="0" u="none" strike="noStrike" kern="1200" cap="none" spc="0" normalizeH="0" baseline="0" noProof="0" dirty="0">
                <a:ln>
                  <a:noFill/>
                </a:ln>
                <a:solidFill>
                  <a:srgbClr val="000000"/>
                </a:solidFill>
                <a:effectLst/>
                <a:uLnTx/>
                <a:uFillTx/>
                <a:latin typeface="Arial"/>
                <a:ea typeface="+mn-ea"/>
                <a:cs typeface="+mn-cs"/>
              </a:rPr>
              <a:t>Supporting Blind and Visually Impaired Students</a:t>
            </a:r>
            <a:endParaRPr kumimoji="0" lang="en-US" sz="16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3" name="Picture 12" descr="NADP logo">
            <a:extLst>
              <a:ext uri="{FF2B5EF4-FFF2-40B4-BE49-F238E27FC236}">
                <a16:creationId xmlns:a16="http://schemas.microsoft.com/office/drawing/2014/main" id="{E685D4CC-5F48-41AD-36AC-E2DA909992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6016" y="272146"/>
            <a:ext cx="5413249" cy="1690880"/>
          </a:xfrm>
          <a:prstGeom prst="rect">
            <a:avLst/>
          </a:prstGeom>
        </p:spPr>
      </p:pic>
      <p:sp>
        <p:nvSpPr>
          <p:cNvPr id="2" name="TextBox 1">
            <a:extLst>
              <a:ext uri="{FF2B5EF4-FFF2-40B4-BE49-F238E27FC236}">
                <a16:creationId xmlns:a16="http://schemas.microsoft.com/office/drawing/2014/main" id="{8A6F266C-FAD8-348E-CE5A-F6AD7C2C6366}"/>
              </a:ext>
            </a:extLst>
          </p:cNvPr>
          <p:cNvSpPr txBox="1"/>
          <p:nvPr/>
        </p:nvSpPr>
        <p:spPr>
          <a:xfrm>
            <a:off x="174761" y="1784346"/>
            <a:ext cx="541324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srgbClr val="000000"/>
                </a:solidFill>
                <a:latin typeface="Arial"/>
              </a:rPr>
              <a:t>Members’ Webinar</a:t>
            </a: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3" name="TextBox 2">
            <a:extLst>
              <a:ext uri="{FF2B5EF4-FFF2-40B4-BE49-F238E27FC236}">
                <a16:creationId xmlns:a16="http://schemas.microsoft.com/office/drawing/2014/main" id="{547EC7B7-FC49-B8CC-6421-22A075C9BC3B}"/>
              </a:ext>
            </a:extLst>
          </p:cNvPr>
          <p:cNvSpPr txBox="1"/>
          <p:nvPr/>
        </p:nvSpPr>
        <p:spPr>
          <a:xfrm>
            <a:off x="257273" y="4562406"/>
            <a:ext cx="4724400"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Sponsored by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5" name="Picture 4" descr="Dolphin logo: A blue cartoon dolphin next to the word &quot;Dolphin&quot; in large grey text, with &quot;Computer Access&quot; in small blue text below. ">
            <a:extLst>
              <a:ext uri="{FF2B5EF4-FFF2-40B4-BE49-F238E27FC236}">
                <a16:creationId xmlns:a16="http://schemas.microsoft.com/office/drawing/2014/main" id="{C5BFAC1B-36C6-6683-0C48-9B45F8D6AF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689987"/>
            <a:ext cx="5878296" cy="2449290"/>
          </a:xfrm>
          <a:prstGeom prst="rect">
            <a:avLst/>
          </a:prstGeom>
        </p:spPr>
      </p:pic>
    </p:spTree>
    <p:extLst>
      <p:ext uri="{BB962C8B-B14F-4D97-AF65-F5344CB8AC3E}">
        <p14:creationId xmlns:p14="http://schemas.microsoft.com/office/powerpoint/2010/main" val="3215911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FEAF8-7003-DCC4-9ABC-255A539C18C9}"/>
              </a:ext>
            </a:extLst>
          </p:cNvPr>
          <p:cNvSpPr>
            <a:spLocks noGrp="1"/>
          </p:cNvSpPr>
          <p:nvPr>
            <p:ph type="title"/>
          </p:nvPr>
        </p:nvSpPr>
        <p:spPr/>
        <p:txBody>
          <a:bodyPr/>
          <a:lstStyle/>
          <a:p>
            <a:r>
              <a:rPr lang="en-GB" dirty="0"/>
              <a:t>FEEDBACK</a:t>
            </a:r>
          </a:p>
        </p:txBody>
      </p:sp>
      <p:sp>
        <p:nvSpPr>
          <p:cNvPr id="3" name="Content Placeholder 2">
            <a:extLst>
              <a:ext uri="{FF2B5EF4-FFF2-40B4-BE49-F238E27FC236}">
                <a16:creationId xmlns:a16="http://schemas.microsoft.com/office/drawing/2014/main" id="{B6C66F66-73EC-BC22-A25D-CB335499165B}"/>
              </a:ext>
            </a:extLst>
          </p:cNvPr>
          <p:cNvSpPr>
            <a:spLocks noGrp="1"/>
          </p:cNvSpPr>
          <p:nvPr>
            <p:ph idx="1"/>
          </p:nvPr>
        </p:nvSpPr>
        <p:spPr/>
        <p:txBody>
          <a:bodyPr>
            <a:normAutofit/>
          </a:bodyPr>
          <a:lstStyle/>
          <a:p>
            <a:r>
              <a:rPr lang="en-GB" dirty="0"/>
              <a:t>VI UG</a:t>
            </a:r>
          </a:p>
          <a:p>
            <a:pPr marL="457200" indent="-457200">
              <a:buFont typeface="Arial" panose="020B0604020202020204" pitchFamily="34" charset="0"/>
              <a:buChar char="•"/>
            </a:pPr>
            <a:r>
              <a:rPr lang="en-GB" dirty="0"/>
              <a:t>“I have found the transcription service amazing”</a:t>
            </a:r>
          </a:p>
          <a:p>
            <a:r>
              <a:rPr lang="en-GB" dirty="0"/>
              <a:t>VI PhD</a:t>
            </a:r>
          </a:p>
          <a:p>
            <a:pPr marL="457200" indent="-457200">
              <a:buFont typeface="Arial" panose="020B0604020202020204" pitchFamily="34" charset="0"/>
              <a:buChar char="•"/>
            </a:pPr>
            <a:r>
              <a:rPr lang="en-GB" dirty="0"/>
              <a:t>“It’s a wonderful resource, which I sincerely hope will continue throughout the rest of my time at Leeds and long beyond”</a:t>
            </a:r>
          </a:p>
          <a:p>
            <a:r>
              <a:rPr lang="en-GB" dirty="0"/>
              <a:t>VI PGT</a:t>
            </a:r>
          </a:p>
          <a:p>
            <a:pPr marL="457200" indent="-457200">
              <a:buFont typeface="Arial" panose="020B0604020202020204" pitchFamily="34" charset="0"/>
              <a:buChar char="•"/>
            </a:pPr>
            <a:r>
              <a:rPr lang="en-GB" dirty="0"/>
              <a:t>“One of the things I can always rely and makes my course journey so much easier is your transcriptions of documents”</a:t>
            </a:r>
          </a:p>
        </p:txBody>
      </p:sp>
    </p:spTree>
    <p:extLst>
      <p:ext uri="{BB962C8B-B14F-4D97-AF65-F5344CB8AC3E}">
        <p14:creationId xmlns:p14="http://schemas.microsoft.com/office/powerpoint/2010/main" val="739908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A5EB4-8841-EB21-B91D-E35F63DA9F9E}"/>
              </a:ext>
            </a:extLst>
          </p:cNvPr>
          <p:cNvSpPr>
            <a:spLocks noGrp="1"/>
          </p:cNvSpPr>
          <p:nvPr>
            <p:ph type="title"/>
          </p:nvPr>
        </p:nvSpPr>
        <p:spPr/>
        <p:txBody>
          <a:bodyPr/>
          <a:lstStyle/>
          <a:p>
            <a:r>
              <a:rPr lang="en-GB" cap="small" dirty="0"/>
              <a:t>UniACT(s)</a:t>
            </a:r>
            <a:br>
              <a:rPr lang="en-GB" cap="small" dirty="0"/>
            </a:br>
            <a:endParaRPr lang="en-GB" dirty="0"/>
          </a:p>
        </p:txBody>
      </p:sp>
      <p:sp>
        <p:nvSpPr>
          <p:cNvPr id="3" name="Content Placeholder 2">
            <a:extLst>
              <a:ext uri="{FF2B5EF4-FFF2-40B4-BE49-F238E27FC236}">
                <a16:creationId xmlns:a16="http://schemas.microsoft.com/office/drawing/2014/main" id="{A59FBA47-914C-2190-54AD-67A94B2C0150}"/>
              </a:ext>
            </a:extLst>
          </p:cNvPr>
          <p:cNvSpPr>
            <a:spLocks noGrp="1"/>
          </p:cNvSpPr>
          <p:nvPr>
            <p:ph idx="1"/>
          </p:nvPr>
        </p:nvSpPr>
        <p:spPr/>
        <p:txBody>
          <a:bodyPr/>
          <a:lstStyle/>
          <a:p>
            <a:pPr marL="457200" indent="-457200">
              <a:buFont typeface="Arial" panose="020B0604020202020204" pitchFamily="34" charset="0"/>
              <a:buChar char="•"/>
            </a:pPr>
            <a:r>
              <a:rPr lang="en-GB" dirty="0"/>
              <a:t>UniACT(s) - University Accessible Content and Transcription(s)</a:t>
            </a:r>
          </a:p>
          <a:p>
            <a:pPr marL="457200" indent="-457200">
              <a:buFont typeface="Arial" panose="020B0604020202020204" pitchFamily="34" charset="0"/>
              <a:buChar char="•"/>
            </a:pPr>
            <a:r>
              <a:rPr lang="en-GB" dirty="0"/>
              <a:t>Discussion list</a:t>
            </a:r>
          </a:p>
          <a:p>
            <a:pPr marL="457200" indent="-457200">
              <a:buFont typeface="Arial" panose="020B0604020202020204" pitchFamily="34" charset="0"/>
              <a:buChar char="•"/>
            </a:pPr>
            <a:r>
              <a:rPr lang="en-GB" dirty="0"/>
              <a:t>Meetings – 2.30-4pm 17 December 2025</a:t>
            </a:r>
          </a:p>
          <a:p>
            <a:endParaRPr lang="en-GB" dirty="0"/>
          </a:p>
          <a:p>
            <a:r>
              <a:rPr lang="en-GB" dirty="0"/>
              <a:t> </a:t>
            </a:r>
          </a:p>
          <a:p>
            <a:endParaRPr lang="en-GB" dirty="0"/>
          </a:p>
        </p:txBody>
      </p:sp>
    </p:spTree>
    <p:extLst>
      <p:ext uri="{BB962C8B-B14F-4D97-AF65-F5344CB8AC3E}">
        <p14:creationId xmlns:p14="http://schemas.microsoft.com/office/powerpoint/2010/main" val="2422713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BACD2-A088-CDB8-C057-0AE9B420C7BA}"/>
              </a:ext>
            </a:extLst>
          </p:cNvPr>
          <p:cNvSpPr>
            <a:spLocks noGrp="1"/>
          </p:cNvSpPr>
          <p:nvPr>
            <p:ph type="title"/>
          </p:nvPr>
        </p:nvSpPr>
        <p:spPr/>
        <p:txBody>
          <a:bodyPr/>
          <a:lstStyle/>
          <a:p>
            <a:r>
              <a:rPr lang="en-GB" cap="small" dirty="0"/>
              <a:t>CONTACT DETAILS</a:t>
            </a:r>
            <a:br>
              <a:rPr lang="en-GB" cap="small" dirty="0"/>
            </a:br>
            <a:endParaRPr lang="en-GB" dirty="0"/>
          </a:p>
        </p:txBody>
      </p:sp>
      <p:sp>
        <p:nvSpPr>
          <p:cNvPr id="3" name="Content Placeholder 2">
            <a:extLst>
              <a:ext uri="{FF2B5EF4-FFF2-40B4-BE49-F238E27FC236}">
                <a16:creationId xmlns:a16="http://schemas.microsoft.com/office/drawing/2014/main" id="{0E205479-668B-1F92-0E25-503F2E7E35F0}"/>
              </a:ext>
            </a:extLst>
          </p:cNvPr>
          <p:cNvSpPr>
            <a:spLocks noGrp="1"/>
          </p:cNvSpPr>
          <p:nvPr>
            <p:ph idx="1"/>
          </p:nvPr>
        </p:nvSpPr>
        <p:spPr/>
        <p:txBody>
          <a:bodyPr>
            <a:normAutofit fontScale="77500" lnSpcReduction="20000"/>
          </a:bodyPr>
          <a:lstStyle/>
          <a:p>
            <a:r>
              <a:rPr lang="en-GB" dirty="0"/>
              <a:t>Vibi Rothnie (she / her)</a:t>
            </a:r>
            <a:br>
              <a:rPr lang="en-GB" dirty="0"/>
            </a:br>
            <a:r>
              <a:rPr lang="en-GB" dirty="0"/>
              <a:t>Leeds Transcription Contract Manager</a:t>
            </a:r>
          </a:p>
          <a:p>
            <a:r>
              <a:rPr lang="en-GB" dirty="0"/>
              <a:t>Eye Care Support Services</a:t>
            </a:r>
            <a:br>
              <a:rPr lang="en-GB" dirty="0"/>
            </a:br>
            <a:r>
              <a:rPr lang="en-GB" dirty="0"/>
              <a:t>RNIB (Royal National Institute of Blind People)</a:t>
            </a:r>
          </a:p>
          <a:p>
            <a:r>
              <a:rPr lang="en-GB" dirty="0"/>
              <a:t>RNIB Transcription Centre Leeds</a:t>
            </a:r>
            <a:br>
              <a:rPr lang="en-GB" dirty="0"/>
            </a:br>
            <a:r>
              <a:rPr lang="en-GB" dirty="0"/>
              <a:t>Disability Services </a:t>
            </a:r>
          </a:p>
          <a:p>
            <a:r>
              <a:rPr lang="en-GB" dirty="0"/>
              <a:t>Chemistry West Block</a:t>
            </a:r>
            <a:br>
              <a:rPr lang="en-GB" dirty="0"/>
            </a:br>
            <a:r>
              <a:rPr lang="en-GB" dirty="0"/>
              <a:t>University of Leeds</a:t>
            </a:r>
            <a:br>
              <a:rPr lang="en-GB" dirty="0"/>
            </a:br>
            <a:r>
              <a:rPr lang="en-GB" dirty="0"/>
              <a:t>LEEDS LS2 9JT</a:t>
            </a:r>
            <a:br>
              <a:rPr lang="en-GB" dirty="0"/>
            </a:br>
            <a:br>
              <a:rPr lang="en-GB" dirty="0"/>
            </a:br>
            <a:r>
              <a:rPr lang="en-GB" dirty="0"/>
              <a:t>t: 0113 733 9953</a:t>
            </a:r>
          </a:p>
          <a:p>
            <a:r>
              <a:rPr lang="en-GB" dirty="0"/>
              <a:t>e: </a:t>
            </a:r>
            <a:r>
              <a:rPr lang="en-GB" u="sng" dirty="0">
                <a:hlinkClick r:id="rId2"/>
              </a:rPr>
              <a:t>Vibi.Rothnie@rnib.org.uk</a:t>
            </a:r>
            <a:endParaRPr lang="en-GB" dirty="0"/>
          </a:p>
          <a:p>
            <a:r>
              <a:rPr lang="en-GB" dirty="0"/>
              <a:t>e: </a:t>
            </a:r>
            <a:r>
              <a:rPr lang="en-GB" u="sng" dirty="0">
                <a:hlinkClick r:id="rId3"/>
              </a:rPr>
              <a:t>rnibleedsuniversity.mailbox@rnib.org.uk</a:t>
            </a:r>
            <a:endParaRPr lang="en-GB" dirty="0"/>
          </a:p>
        </p:txBody>
      </p:sp>
    </p:spTree>
    <p:extLst>
      <p:ext uri="{BB962C8B-B14F-4D97-AF65-F5344CB8AC3E}">
        <p14:creationId xmlns:p14="http://schemas.microsoft.com/office/powerpoint/2010/main" val="2941389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32465-3FFA-E539-7A7A-4B4346362FC7}"/>
              </a:ext>
            </a:extLst>
          </p:cNvPr>
          <p:cNvSpPr>
            <a:spLocks noGrp="1"/>
          </p:cNvSpPr>
          <p:nvPr>
            <p:ph type="title" idx="4294967295"/>
          </p:nvPr>
        </p:nvSpPr>
        <p:spPr>
          <a:xfrm>
            <a:off x="838200" y="-1325563"/>
            <a:ext cx="10515600" cy="1325563"/>
          </a:xfrm>
          <a:prstGeom prst="rect">
            <a:avLst/>
          </a:prstGeom>
        </p:spPr>
        <p:txBody>
          <a:bodyPr anchor="b"/>
          <a:lstStyle/>
          <a:p>
            <a:r>
              <a:rPr lang="en-GB" dirty="0"/>
              <a:t>University of Southampton</a:t>
            </a:r>
            <a:endParaRPr lang="en-US" dirty="0"/>
          </a:p>
        </p:txBody>
      </p:sp>
    </p:spTree>
    <p:extLst>
      <p:ext uri="{BB962C8B-B14F-4D97-AF65-F5344CB8AC3E}">
        <p14:creationId xmlns:p14="http://schemas.microsoft.com/office/powerpoint/2010/main" val="3431138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ctrTitle"/>
          </p:nvPr>
        </p:nvSpPr>
        <p:spPr>
          <a:xfrm>
            <a:off x="1415480" y="2174154"/>
            <a:ext cx="9070032" cy="1226567"/>
          </a:xfrm>
        </p:spPr>
        <p:txBody>
          <a:bodyPr/>
          <a:lstStyle/>
          <a:p>
            <a:r>
              <a:rPr lang="en-GB" dirty="0"/>
              <a:t>Case study: Supporting students with visual impairment at the University of Southampton</a:t>
            </a:r>
          </a:p>
        </p:txBody>
      </p:sp>
      <p:sp>
        <p:nvSpPr>
          <p:cNvPr id="11" name="Subtitle 10"/>
          <p:cNvSpPr>
            <a:spLocks noGrp="1"/>
          </p:cNvSpPr>
          <p:nvPr>
            <p:ph type="subTitle" idx="1"/>
          </p:nvPr>
        </p:nvSpPr>
        <p:spPr>
          <a:xfrm>
            <a:off x="1447961" y="4005064"/>
            <a:ext cx="7584843" cy="864096"/>
          </a:xfrm>
        </p:spPr>
        <p:txBody>
          <a:bodyPr/>
          <a:lstStyle/>
          <a:p>
            <a:r>
              <a:rPr lang="en-GB" dirty="0"/>
              <a:t>Luke Searle</a:t>
            </a:r>
          </a:p>
        </p:txBody>
      </p:sp>
      <p:sp>
        <p:nvSpPr>
          <p:cNvPr id="12" name="Text Placeholder 11"/>
          <p:cNvSpPr>
            <a:spLocks noGrp="1"/>
          </p:cNvSpPr>
          <p:nvPr>
            <p:ph type="body" sz="quarter" idx="10"/>
          </p:nvPr>
        </p:nvSpPr>
        <p:spPr>
          <a:xfrm>
            <a:off x="1447961" y="4866730"/>
            <a:ext cx="3071283" cy="359395"/>
          </a:xfrm>
        </p:spPr>
        <p:txBody>
          <a:bodyPr/>
          <a:lstStyle/>
          <a:p>
            <a:r>
              <a:rPr lang="en-GB" dirty="0"/>
              <a:t>09 December 2025</a:t>
            </a:r>
          </a:p>
        </p:txBody>
      </p:sp>
    </p:spTree>
    <p:extLst>
      <p:ext uri="{BB962C8B-B14F-4D97-AF65-F5344CB8AC3E}">
        <p14:creationId xmlns:p14="http://schemas.microsoft.com/office/powerpoint/2010/main" val="4109671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8E5"/>
        </a:solidFill>
        <a:effectLst/>
      </p:bgPr>
    </p:bg>
    <p:spTree>
      <p:nvGrpSpPr>
        <p:cNvPr id="1" name="">
          <a:extLst>
            <a:ext uri="{FF2B5EF4-FFF2-40B4-BE49-F238E27FC236}">
              <a16:creationId xmlns:a16="http://schemas.microsoft.com/office/drawing/2014/main" id="{54BE7B25-766E-7265-11D2-2935D4F3006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A8630F8-B3ED-39EF-AE6B-B98E3CE1707E}"/>
              </a:ext>
            </a:extLst>
          </p:cNvPr>
          <p:cNvSpPr>
            <a:spLocks noGrp="1"/>
          </p:cNvSpPr>
          <p:nvPr>
            <p:ph type="title"/>
          </p:nvPr>
        </p:nvSpPr>
        <p:spPr/>
        <p:txBody>
          <a:bodyPr/>
          <a:lstStyle/>
          <a:p>
            <a:r>
              <a:rPr lang="en-US" b="1" dirty="0"/>
              <a:t>Introduction </a:t>
            </a:r>
            <a:r>
              <a:rPr lang="en-US" b="1" dirty="0">
                <a:solidFill>
                  <a:srgbClr val="FFF8E5"/>
                </a:solidFill>
              </a:rPr>
              <a:t>(Southampton)</a:t>
            </a:r>
            <a:endParaRPr lang="en-US" sz="2000" dirty="0">
              <a:solidFill>
                <a:srgbClr val="FFF8E5"/>
              </a:solidFill>
            </a:endParaRPr>
          </a:p>
        </p:txBody>
      </p:sp>
      <p:sp>
        <p:nvSpPr>
          <p:cNvPr id="8" name="Text Placeholder 7">
            <a:extLst>
              <a:ext uri="{FF2B5EF4-FFF2-40B4-BE49-F238E27FC236}">
                <a16:creationId xmlns:a16="http://schemas.microsoft.com/office/drawing/2014/main" id="{94A6FA94-8893-7D69-8483-C35A735C8FF6}"/>
              </a:ext>
            </a:extLst>
          </p:cNvPr>
          <p:cNvSpPr>
            <a:spLocks noGrp="1"/>
          </p:cNvSpPr>
          <p:nvPr>
            <p:ph type="body" sz="quarter" idx="10"/>
          </p:nvPr>
        </p:nvSpPr>
        <p:spPr>
          <a:xfrm>
            <a:off x="623393" y="1844825"/>
            <a:ext cx="6696743" cy="4393059"/>
          </a:xfrm>
        </p:spPr>
        <p:txBody>
          <a:bodyPr/>
          <a:lstStyle/>
          <a:p>
            <a:r>
              <a:rPr lang="en-US" b="1" dirty="0"/>
              <a:t>Initiative Name: </a:t>
            </a:r>
            <a:r>
              <a:rPr lang="en-US" dirty="0"/>
              <a:t>1-2-1 Student Support</a:t>
            </a:r>
          </a:p>
          <a:p>
            <a:r>
              <a:rPr lang="en-US" b="1" dirty="0"/>
              <a:t>Partnership: </a:t>
            </a:r>
            <a:r>
              <a:rPr lang="en-US" dirty="0"/>
              <a:t>Collaboration between the Digital Learning team and various student experience departments to support a Health Sciences student.</a:t>
            </a:r>
          </a:p>
          <a:p>
            <a:r>
              <a:rPr lang="en-US" b="1" dirty="0"/>
              <a:t>Objective</a:t>
            </a:r>
            <a:r>
              <a:rPr lang="en-US" dirty="0"/>
              <a:t>: Improve the student experience of a student seeking support with a visual impairment.</a:t>
            </a:r>
          </a:p>
          <a:p>
            <a:r>
              <a:rPr lang="en-US" b="1" dirty="0"/>
              <a:t>Service implementation:</a:t>
            </a:r>
            <a:r>
              <a:rPr lang="en-US" dirty="0"/>
              <a:t> Leveraging technologies such as Blackboard, Anthology Ally, ServiceLine and Assistive Technologies.</a:t>
            </a:r>
          </a:p>
        </p:txBody>
      </p:sp>
      <p:pic>
        <p:nvPicPr>
          <p:cNvPr id="2" name="Picture 1" descr="Luke Searle">
            <a:extLst>
              <a:ext uri="{FF2B5EF4-FFF2-40B4-BE49-F238E27FC236}">
                <a16:creationId xmlns:a16="http://schemas.microsoft.com/office/drawing/2014/main" id="{C4E6CAE7-86B1-A5A8-5F59-04236C9CA2E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3550"/>
          <a:stretch/>
        </p:blipFill>
        <p:spPr>
          <a:xfrm>
            <a:off x="8068239" y="1731020"/>
            <a:ext cx="3500368" cy="3395960"/>
          </a:xfrm>
          <a:prstGeom prst="rect">
            <a:avLst/>
          </a:prstGeom>
          <a:ln>
            <a:solidFill>
              <a:schemeClr val="tx1"/>
            </a:solidFill>
          </a:ln>
        </p:spPr>
      </p:pic>
      <p:sp>
        <p:nvSpPr>
          <p:cNvPr id="3" name="Text Placeholder 7">
            <a:extLst>
              <a:ext uri="{FF2B5EF4-FFF2-40B4-BE49-F238E27FC236}">
                <a16:creationId xmlns:a16="http://schemas.microsoft.com/office/drawing/2014/main" id="{BC217EE7-31F0-B222-C436-A1463E309359}"/>
              </a:ext>
            </a:extLst>
          </p:cNvPr>
          <p:cNvSpPr txBox="1">
            <a:spLocks/>
          </p:cNvSpPr>
          <p:nvPr/>
        </p:nvSpPr>
        <p:spPr>
          <a:xfrm>
            <a:off x="7492983" y="5229200"/>
            <a:ext cx="4570519" cy="1359644"/>
          </a:xfrm>
          <a:prstGeom prst="rect">
            <a:avLst/>
          </a:prstGeom>
        </p:spPr>
        <p:txBody>
          <a:bodyPr vert="horz" lIns="91440" tIns="45720" rIns="91440" bIns="45720" rtlCol="0" anchor="t">
            <a:noAutofit/>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2E444E"/>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2E444E"/>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2E44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2E444E"/>
                </a:solidFill>
                <a:effectLst/>
                <a:uLnTx/>
                <a:uFillTx/>
                <a:latin typeface="Lucida Sans"/>
                <a:ea typeface="+mn-ea"/>
                <a:cs typeface="+mn-cs"/>
                <a:hlinkClick r:id="rId3"/>
              </a:rPr>
              <a:t>Luke Searle</a:t>
            </a:r>
            <a:r>
              <a:rPr kumimoji="0" lang="en-US" sz="2400" b="0" i="0" u="none" strike="noStrike" kern="1200" cap="none" spc="0" normalizeH="0" baseline="0" noProof="0" dirty="0">
                <a:ln>
                  <a:noFill/>
                </a:ln>
                <a:solidFill>
                  <a:srgbClr val="2E444E"/>
                </a:solidFill>
                <a:effectLst/>
                <a:uLnTx/>
                <a:uFillTx/>
                <a:latin typeface="Lucida Sans"/>
                <a:ea typeface="+mn-ea"/>
                <a:cs typeface="+mn-cs"/>
              </a:rPr>
              <a:t> </a:t>
            </a:r>
            <a:r>
              <a:rPr kumimoji="0" lang="en-US" sz="1800" b="0" i="0" u="none" strike="noStrike" kern="1200" cap="none" spc="0" normalizeH="0" baseline="0" noProof="0" dirty="0">
                <a:ln>
                  <a:noFill/>
                </a:ln>
                <a:solidFill>
                  <a:srgbClr val="2E444E"/>
                </a:solidFill>
                <a:effectLst/>
                <a:uLnTx/>
                <a:uFillTx/>
                <a:latin typeface="Lucida Sans"/>
                <a:ea typeface="+mn-ea"/>
                <a:cs typeface="+mn-cs"/>
              </a:rPr>
              <a:t>(he/him)</a:t>
            </a:r>
          </a:p>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2E444E"/>
                </a:solidFill>
                <a:effectLst/>
                <a:uLnTx/>
                <a:uFillTx/>
                <a:latin typeface="Lucida Sans"/>
                <a:ea typeface="+mn-ea"/>
                <a:cs typeface="+mn-cs"/>
              </a:rPr>
              <a:t>Senior Learning Designer (Team Lead)</a:t>
            </a:r>
          </a:p>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2E444E"/>
                </a:solidFill>
                <a:effectLst/>
                <a:uLnTx/>
                <a:uFillTx/>
                <a:latin typeface="Lucida Sans"/>
                <a:ea typeface="+mn-ea"/>
                <a:cs typeface="+mn-cs"/>
              </a:rPr>
              <a:t>Luke Kimber-Bradshaw on LinkedIn</a:t>
            </a:r>
          </a:p>
        </p:txBody>
      </p:sp>
    </p:spTree>
    <p:extLst>
      <p:ext uri="{BB962C8B-B14F-4D97-AF65-F5344CB8AC3E}">
        <p14:creationId xmlns:p14="http://schemas.microsoft.com/office/powerpoint/2010/main" val="3741470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8E5"/>
        </a:solidFill>
        <a:effectLst/>
      </p:bgPr>
    </p:bg>
    <p:spTree>
      <p:nvGrpSpPr>
        <p:cNvPr id="1" name="">
          <a:extLst>
            <a:ext uri="{FF2B5EF4-FFF2-40B4-BE49-F238E27FC236}">
              <a16:creationId xmlns:a16="http://schemas.microsoft.com/office/drawing/2014/main" id="{BCB31647-EF78-5348-3D1D-FB1D77B614D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6698D95-00B1-FA68-B9B3-C7C5FAE11E5B}"/>
              </a:ext>
            </a:extLst>
          </p:cNvPr>
          <p:cNvSpPr>
            <a:spLocks noGrp="1"/>
          </p:cNvSpPr>
          <p:nvPr>
            <p:ph type="title"/>
          </p:nvPr>
        </p:nvSpPr>
        <p:spPr/>
        <p:txBody>
          <a:bodyPr/>
          <a:lstStyle/>
          <a:p>
            <a:r>
              <a:rPr lang="en-US" b="1" dirty="0"/>
              <a:t>Our specific support strategy</a:t>
            </a:r>
            <a:br>
              <a:rPr lang="en-US" dirty="0"/>
            </a:br>
            <a:r>
              <a:rPr lang="en-US" sz="2000" dirty="0">
                <a:solidFill>
                  <a:srgbClr val="3C5560"/>
                </a:solidFill>
              </a:rPr>
              <a:t>Supporting individual experiences with personalised support</a:t>
            </a:r>
            <a:endParaRPr lang="en-US" sz="2000" dirty="0"/>
          </a:p>
        </p:txBody>
      </p:sp>
      <p:sp>
        <p:nvSpPr>
          <p:cNvPr id="8" name="Text Placeholder 7">
            <a:extLst>
              <a:ext uri="{FF2B5EF4-FFF2-40B4-BE49-F238E27FC236}">
                <a16:creationId xmlns:a16="http://schemas.microsoft.com/office/drawing/2014/main" id="{E6DA711B-66F5-EC21-A4C2-B0AE03A0CCDA}"/>
              </a:ext>
            </a:extLst>
          </p:cNvPr>
          <p:cNvSpPr>
            <a:spLocks noGrp="1"/>
          </p:cNvSpPr>
          <p:nvPr>
            <p:ph type="body" sz="quarter" idx="10"/>
          </p:nvPr>
        </p:nvSpPr>
        <p:spPr/>
        <p:txBody>
          <a:bodyPr/>
          <a:lstStyle/>
          <a:p>
            <a:r>
              <a:rPr lang="en-US" dirty="0"/>
              <a:t>Initiating support</a:t>
            </a:r>
          </a:p>
          <a:p>
            <a:r>
              <a:rPr lang="en-US" dirty="0"/>
              <a:t>Reviewing learning content accessibility with Anthology Ally</a:t>
            </a:r>
          </a:p>
          <a:p>
            <a:r>
              <a:rPr lang="en-US" dirty="0"/>
              <a:t>Building key partner awareness and confidence of assistive technologies</a:t>
            </a:r>
          </a:p>
          <a:p>
            <a:r>
              <a:rPr lang="en-US" dirty="0"/>
              <a:t>Developing of content remediation plans</a:t>
            </a:r>
          </a:p>
          <a:p>
            <a:r>
              <a:rPr lang="en-US" dirty="0"/>
              <a:t>Involving students through our Accessibility Ally internship programme</a:t>
            </a:r>
          </a:p>
          <a:p>
            <a:r>
              <a:rPr lang="en-US" dirty="0"/>
              <a:t>Reviewing impact with key partners. </a:t>
            </a:r>
          </a:p>
        </p:txBody>
      </p:sp>
    </p:spTree>
    <p:extLst>
      <p:ext uri="{BB962C8B-B14F-4D97-AF65-F5344CB8AC3E}">
        <p14:creationId xmlns:p14="http://schemas.microsoft.com/office/powerpoint/2010/main" val="1300509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8E5"/>
        </a:solidFill>
        <a:effectLst/>
      </p:bgPr>
    </p:bg>
    <p:spTree>
      <p:nvGrpSpPr>
        <p:cNvPr id="1" name="">
          <a:extLst>
            <a:ext uri="{FF2B5EF4-FFF2-40B4-BE49-F238E27FC236}">
              <a16:creationId xmlns:a16="http://schemas.microsoft.com/office/drawing/2014/main" id="{0E4E1255-B221-99C8-722C-10C64BB21C0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8226B48-6E99-F154-D615-66DE8B520AE9}"/>
              </a:ext>
            </a:extLst>
          </p:cNvPr>
          <p:cNvSpPr>
            <a:spLocks noGrp="1"/>
          </p:cNvSpPr>
          <p:nvPr>
            <p:ph type="title"/>
          </p:nvPr>
        </p:nvSpPr>
        <p:spPr>
          <a:xfrm>
            <a:off x="263353" y="404664"/>
            <a:ext cx="10849205" cy="936104"/>
          </a:xfrm>
        </p:spPr>
        <p:txBody>
          <a:bodyPr anchor="t"/>
          <a:lstStyle/>
          <a:p>
            <a:r>
              <a:rPr lang="en-US" b="1" dirty="0"/>
              <a:t>Initiating support</a:t>
            </a:r>
            <a:endParaRPr lang="en-US" sz="2000" dirty="0"/>
          </a:p>
        </p:txBody>
      </p:sp>
      <p:sp>
        <p:nvSpPr>
          <p:cNvPr id="8" name="Text Placeholder 7">
            <a:extLst>
              <a:ext uri="{FF2B5EF4-FFF2-40B4-BE49-F238E27FC236}">
                <a16:creationId xmlns:a16="http://schemas.microsoft.com/office/drawing/2014/main" id="{058B0C0E-3571-9CF1-53D3-D5FD3CA89FB0}"/>
              </a:ext>
            </a:extLst>
          </p:cNvPr>
          <p:cNvSpPr>
            <a:spLocks noGrp="1"/>
          </p:cNvSpPr>
          <p:nvPr>
            <p:ph type="body" sz="quarter" idx="10"/>
          </p:nvPr>
        </p:nvSpPr>
        <p:spPr>
          <a:xfrm>
            <a:off x="263353" y="1435679"/>
            <a:ext cx="6849198" cy="5017657"/>
          </a:xfrm>
        </p:spPr>
        <p:txBody>
          <a:bodyPr/>
          <a:lstStyle/>
          <a:p>
            <a:r>
              <a:rPr lang="en-US" dirty="0"/>
              <a:t>Meeting with the student</a:t>
            </a:r>
          </a:p>
          <a:p>
            <a:pPr lvl="1"/>
            <a:r>
              <a:rPr lang="en-US" dirty="0"/>
              <a:t>Identifying current support provisions</a:t>
            </a:r>
          </a:p>
          <a:p>
            <a:pPr lvl="1"/>
            <a:r>
              <a:rPr lang="en-US" dirty="0"/>
              <a:t>Identifying support preferences</a:t>
            </a:r>
          </a:p>
          <a:p>
            <a:pPr lvl="1"/>
            <a:r>
              <a:rPr lang="en-US" dirty="0"/>
              <a:t>Identifying support challenges</a:t>
            </a:r>
          </a:p>
          <a:p>
            <a:r>
              <a:rPr lang="en-US" dirty="0"/>
              <a:t>Meeting with Student Disability and Inclusion team</a:t>
            </a:r>
          </a:p>
          <a:p>
            <a:pPr lvl="1"/>
            <a:r>
              <a:rPr lang="en-US" dirty="0"/>
              <a:t>Review current Specific Support Recommendations (SSR)</a:t>
            </a:r>
          </a:p>
          <a:p>
            <a:pPr lvl="1"/>
            <a:r>
              <a:rPr lang="en-US" dirty="0"/>
              <a:t>Proposing communication flow and cadence </a:t>
            </a:r>
          </a:p>
          <a:p>
            <a:r>
              <a:rPr lang="en-US" dirty="0"/>
              <a:t>Meeting with programme team</a:t>
            </a:r>
          </a:p>
          <a:p>
            <a:pPr lvl="1"/>
            <a:r>
              <a:rPr lang="en-US" dirty="0"/>
              <a:t>Identifying support with deploying SSRs</a:t>
            </a:r>
          </a:p>
          <a:p>
            <a:pPr lvl="1"/>
            <a:r>
              <a:rPr lang="en-US" dirty="0"/>
              <a:t>Reviewing the accessibility of learning content with Ally</a:t>
            </a:r>
          </a:p>
        </p:txBody>
      </p:sp>
      <p:pic>
        <p:nvPicPr>
          <p:cNvPr id="3" name="Picture 2" descr="Hands holding heart">
            <a:extLst>
              <a:ext uri="{FF2B5EF4-FFF2-40B4-BE49-F238E27FC236}">
                <a16:creationId xmlns:a16="http://schemas.microsoft.com/office/drawing/2014/main" id="{63BDD7EE-6C8D-D935-6E59-CE90D2CD9563}"/>
              </a:ext>
            </a:extLst>
          </p:cNvPr>
          <p:cNvPicPr>
            <a:picLocks noChangeAspect="1"/>
          </p:cNvPicPr>
          <p:nvPr/>
        </p:nvPicPr>
        <p:blipFill>
          <a:blip r:embed="rId3">
            <a:extLst>
              <a:ext uri="{28A0092B-C50C-407E-A947-70E740481C1C}">
                <a14:useLocalDpi xmlns:a14="http://schemas.microsoft.com/office/drawing/2010/main" val="0"/>
              </a:ext>
            </a:extLst>
          </a:blip>
          <a:srcRect l="5202" r="45098"/>
          <a:stretch>
            <a:fillRect/>
          </a:stretch>
        </p:blipFill>
        <p:spPr>
          <a:xfrm flipH="1">
            <a:off x="7253997" y="0"/>
            <a:ext cx="4943872" cy="6858000"/>
          </a:xfrm>
          <a:prstGeom prst="rect">
            <a:avLst/>
          </a:prstGeom>
          <a:ln>
            <a:solidFill>
              <a:schemeClr val="tx1"/>
            </a:solidFill>
          </a:ln>
        </p:spPr>
      </p:pic>
    </p:spTree>
    <p:extLst>
      <p:ext uri="{BB962C8B-B14F-4D97-AF65-F5344CB8AC3E}">
        <p14:creationId xmlns:p14="http://schemas.microsoft.com/office/powerpoint/2010/main" val="34785741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8E5"/>
        </a:solidFill>
        <a:effectLst/>
      </p:bgPr>
    </p:bg>
    <p:spTree>
      <p:nvGrpSpPr>
        <p:cNvPr id="1" name="">
          <a:extLst>
            <a:ext uri="{FF2B5EF4-FFF2-40B4-BE49-F238E27FC236}">
              <a16:creationId xmlns:a16="http://schemas.microsoft.com/office/drawing/2014/main" id="{2607D3BC-C251-9BFA-B3F4-57C7E99112E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3FEE0321-CC44-9805-5540-BEB42634E949}"/>
              </a:ext>
            </a:extLst>
          </p:cNvPr>
          <p:cNvSpPr>
            <a:spLocks noGrp="1"/>
          </p:cNvSpPr>
          <p:nvPr>
            <p:ph type="title"/>
          </p:nvPr>
        </p:nvSpPr>
        <p:spPr/>
        <p:txBody>
          <a:bodyPr/>
          <a:lstStyle/>
          <a:p>
            <a:r>
              <a:rPr lang="en-US" b="1" dirty="0"/>
              <a:t>Reviewing learning content accessibility</a:t>
            </a:r>
            <a:endParaRPr lang="en-US" sz="2000" dirty="0"/>
          </a:p>
        </p:txBody>
      </p:sp>
      <p:sp>
        <p:nvSpPr>
          <p:cNvPr id="8" name="Text Placeholder 7">
            <a:extLst>
              <a:ext uri="{FF2B5EF4-FFF2-40B4-BE49-F238E27FC236}">
                <a16:creationId xmlns:a16="http://schemas.microsoft.com/office/drawing/2014/main" id="{5DEF4802-8D4E-C4C2-3F95-CC613F84873C}"/>
              </a:ext>
            </a:extLst>
          </p:cNvPr>
          <p:cNvSpPr>
            <a:spLocks noGrp="1"/>
          </p:cNvSpPr>
          <p:nvPr>
            <p:ph type="body" sz="quarter" idx="10"/>
          </p:nvPr>
        </p:nvSpPr>
        <p:spPr>
          <a:xfrm>
            <a:off x="623393" y="1844825"/>
            <a:ext cx="6912767" cy="4393059"/>
          </a:xfrm>
        </p:spPr>
        <p:txBody>
          <a:bodyPr/>
          <a:lstStyle/>
          <a:p>
            <a:r>
              <a:rPr lang="en-US" dirty="0"/>
              <a:t>Full module review to ensure alignment with institutional targets.</a:t>
            </a:r>
          </a:p>
          <a:p>
            <a:r>
              <a:rPr lang="en-US" dirty="0"/>
              <a:t>Identifying content with accessibility issue likely to impact visual experience </a:t>
            </a:r>
          </a:p>
          <a:p>
            <a:pPr lvl="1"/>
            <a:r>
              <a:rPr lang="en-US" dirty="0"/>
              <a:t>Motion </a:t>
            </a:r>
          </a:p>
          <a:p>
            <a:pPr lvl="1"/>
            <a:r>
              <a:rPr lang="en-US" dirty="0"/>
              <a:t>Colour contrast</a:t>
            </a:r>
          </a:p>
          <a:p>
            <a:pPr lvl="1"/>
            <a:r>
              <a:rPr lang="en-US" dirty="0"/>
              <a:t>Image Descriptions</a:t>
            </a:r>
          </a:p>
          <a:p>
            <a:r>
              <a:rPr lang="en-US" dirty="0"/>
              <a:t>Timely release of content</a:t>
            </a:r>
          </a:p>
          <a:p>
            <a:r>
              <a:rPr lang="en-US" dirty="0"/>
              <a:t>Blackboard module structure setup for VI access</a:t>
            </a:r>
          </a:p>
          <a:p>
            <a:r>
              <a:rPr lang="en-US" dirty="0"/>
              <a:t>Lecture capture use</a:t>
            </a:r>
          </a:p>
        </p:txBody>
      </p:sp>
      <p:pic>
        <p:nvPicPr>
          <p:cNvPr id="5" name="Picture 4">
            <a:extLst>
              <a:ext uri="{FF2B5EF4-FFF2-40B4-BE49-F238E27FC236}">
                <a16:creationId xmlns:a16="http://schemas.microsoft.com/office/drawing/2014/main" id="{15168782-F376-2C55-C763-53CCBDF41CFE}"/>
              </a:ext>
              <a:ext uri="{C183D7F6-B498-43B3-948B-1728B52AA6E4}">
                <adec:decorative xmlns:adec="http://schemas.microsoft.com/office/drawing/2017/decorative" val="1"/>
              </a:ext>
            </a:extLst>
          </p:cNvPr>
          <p:cNvPicPr>
            <a:picLocks noChangeAspect="1"/>
          </p:cNvPicPr>
          <p:nvPr/>
        </p:nvPicPr>
        <p:blipFill>
          <a:blip r:embed="rId3"/>
          <a:srcRect r="84087" b="79000"/>
          <a:stretch>
            <a:fillRect/>
          </a:stretch>
        </p:blipFill>
        <p:spPr>
          <a:xfrm>
            <a:off x="8904312" y="2199792"/>
            <a:ext cx="1682938" cy="963488"/>
          </a:xfrm>
          <a:prstGeom prst="rect">
            <a:avLst/>
          </a:prstGeom>
          <a:ln>
            <a:solidFill>
              <a:schemeClr val="tx1"/>
            </a:solidFill>
          </a:ln>
        </p:spPr>
      </p:pic>
      <p:pic>
        <p:nvPicPr>
          <p:cNvPr id="6" name="Picture 5">
            <a:extLst>
              <a:ext uri="{FF2B5EF4-FFF2-40B4-BE49-F238E27FC236}">
                <a16:creationId xmlns:a16="http://schemas.microsoft.com/office/drawing/2014/main" id="{0B885B31-C328-3E44-9ED3-C8CDF4C0E7B6}"/>
              </a:ext>
              <a:ext uri="{C183D7F6-B498-43B3-948B-1728B52AA6E4}">
                <adec:decorative xmlns:adec="http://schemas.microsoft.com/office/drawing/2017/decorative" val="1"/>
              </a:ext>
            </a:extLst>
          </p:cNvPr>
          <p:cNvPicPr>
            <a:picLocks noChangeAspect="1"/>
          </p:cNvPicPr>
          <p:nvPr/>
        </p:nvPicPr>
        <p:blipFill>
          <a:blip r:embed="rId3"/>
          <a:srcRect l="10022" t="42000" r="42118"/>
          <a:stretch>
            <a:fillRect/>
          </a:stretch>
        </p:blipFill>
        <p:spPr>
          <a:xfrm>
            <a:off x="7785821" y="4176464"/>
            <a:ext cx="3782786" cy="1988840"/>
          </a:xfrm>
          <a:prstGeom prst="rect">
            <a:avLst/>
          </a:prstGeom>
          <a:solidFill>
            <a:schemeClr val="tx1"/>
          </a:solidFill>
          <a:ln>
            <a:solidFill>
              <a:schemeClr val="tx1"/>
            </a:solidFill>
          </a:ln>
        </p:spPr>
      </p:pic>
    </p:spTree>
    <p:extLst>
      <p:ext uri="{BB962C8B-B14F-4D97-AF65-F5344CB8AC3E}">
        <p14:creationId xmlns:p14="http://schemas.microsoft.com/office/powerpoint/2010/main" val="35873302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8E5"/>
        </a:solidFill>
        <a:effectLst/>
      </p:bgPr>
    </p:bg>
    <p:spTree>
      <p:nvGrpSpPr>
        <p:cNvPr id="1" name="">
          <a:extLst>
            <a:ext uri="{FF2B5EF4-FFF2-40B4-BE49-F238E27FC236}">
              <a16:creationId xmlns:a16="http://schemas.microsoft.com/office/drawing/2014/main" id="{8E51C3E1-E25D-657F-73B0-F6B584B1D02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C7E95A7-BF71-1344-449C-96256C361C26}"/>
              </a:ext>
            </a:extLst>
          </p:cNvPr>
          <p:cNvSpPr>
            <a:spLocks noGrp="1"/>
          </p:cNvSpPr>
          <p:nvPr>
            <p:ph type="title"/>
          </p:nvPr>
        </p:nvSpPr>
        <p:spPr>
          <a:xfrm>
            <a:off x="623392" y="692696"/>
            <a:ext cx="6630605" cy="936104"/>
          </a:xfrm>
        </p:spPr>
        <p:txBody>
          <a:bodyPr/>
          <a:lstStyle/>
          <a:p>
            <a:r>
              <a:rPr lang="en-US" b="1" dirty="0"/>
              <a:t>Building key partner awareness and confidence using assistive technologies</a:t>
            </a:r>
            <a:endParaRPr lang="en-US" sz="2000" dirty="0"/>
          </a:p>
        </p:txBody>
      </p:sp>
      <p:sp>
        <p:nvSpPr>
          <p:cNvPr id="8" name="Text Placeholder 7">
            <a:extLst>
              <a:ext uri="{FF2B5EF4-FFF2-40B4-BE49-F238E27FC236}">
                <a16:creationId xmlns:a16="http://schemas.microsoft.com/office/drawing/2014/main" id="{70B01D16-53F6-15FC-F2AB-5362FC24584E}"/>
              </a:ext>
            </a:extLst>
          </p:cNvPr>
          <p:cNvSpPr>
            <a:spLocks noGrp="1"/>
          </p:cNvSpPr>
          <p:nvPr>
            <p:ph type="body" sz="quarter" idx="10"/>
          </p:nvPr>
        </p:nvSpPr>
        <p:spPr>
          <a:xfrm>
            <a:off x="623393" y="1844825"/>
            <a:ext cx="6192687" cy="4393059"/>
          </a:xfrm>
        </p:spPr>
        <p:txBody>
          <a:bodyPr/>
          <a:lstStyle/>
          <a:p>
            <a:r>
              <a:rPr lang="en-US" dirty="0"/>
              <a:t>Library and student life </a:t>
            </a:r>
          </a:p>
          <a:p>
            <a:pPr lvl="1"/>
            <a:r>
              <a:rPr lang="en-US" dirty="0"/>
              <a:t>Assistive Technology suite </a:t>
            </a:r>
          </a:p>
          <a:p>
            <a:pPr lvl="1"/>
            <a:r>
              <a:rPr lang="en-US" dirty="0"/>
              <a:t>Library helpdesks</a:t>
            </a:r>
          </a:p>
          <a:p>
            <a:pPr lvl="1"/>
            <a:r>
              <a:rPr lang="en-US" dirty="0"/>
              <a:t>SDI team</a:t>
            </a:r>
          </a:p>
          <a:p>
            <a:pPr lvl="1"/>
            <a:r>
              <a:rPr lang="en-US" dirty="0"/>
              <a:t>Academic Skills</a:t>
            </a:r>
          </a:p>
          <a:p>
            <a:pPr lvl="1"/>
            <a:r>
              <a:rPr lang="en-US" dirty="0"/>
              <a:t>Students Union</a:t>
            </a:r>
          </a:p>
          <a:p>
            <a:r>
              <a:rPr lang="en-US" dirty="0"/>
              <a:t>Creation and distribution of support recommendations</a:t>
            </a:r>
          </a:p>
          <a:p>
            <a:r>
              <a:rPr lang="en-US" dirty="0"/>
              <a:t>Communication flow between teams</a:t>
            </a:r>
          </a:p>
          <a:p>
            <a:pPr lvl="1"/>
            <a:r>
              <a:rPr lang="en-US" dirty="0"/>
              <a:t>ServiceLine (CRM) ticket for all distinctions </a:t>
            </a:r>
          </a:p>
          <a:p>
            <a:pPr lvl="1"/>
            <a:r>
              <a:rPr lang="en-US" dirty="0"/>
              <a:t>1-2-2s with the student</a:t>
            </a:r>
          </a:p>
        </p:txBody>
      </p:sp>
      <p:pic>
        <p:nvPicPr>
          <p:cNvPr id="2" name="Picture 1">
            <a:extLst>
              <a:ext uri="{FF2B5EF4-FFF2-40B4-BE49-F238E27FC236}">
                <a16:creationId xmlns:a16="http://schemas.microsoft.com/office/drawing/2014/main" id="{07BE48E6-AE7B-3CD6-211D-0829F8C7CFE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44051" r="15399"/>
          <a:stretch>
            <a:fillRect/>
          </a:stretch>
        </p:blipFill>
        <p:spPr>
          <a:xfrm flipH="1">
            <a:off x="7253997" y="0"/>
            <a:ext cx="4943872" cy="6858000"/>
          </a:xfrm>
          <a:prstGeom prst="rect">
            <a:avLst/>
          </a:prstGeom>
          <a:ln>
            <a:solidFill>
              <a:schemeClr val="tx1"/>
            </a:solidFill>
          </a:ln>
        </p:spPr>
      </p:pic>
    </p:spTree>
    <p:extLst>
      <p:ext uri="{BB962C8B-B14F-4D97-AF65-F5344CB8AC3E}">
        <p14:creationId xmlns:p14="http://schemas.microsoft.com/office/powerpoint/2010/main" val="2183443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EFD6">
            <a:alpha val="50000"/>
          </a:srgbClr>
        </a:solidFill>
        <a:effectLst/>
      </p:bgPr>
    </p:bg>
    <p:spTree>
      <p:nvGrpSpPr>
        <p:cNvPr id="1" name="Shape 117">
          <a:extLst>
            <a:ext uri="{FF2B5EF4-FFF2-40B4-BE49-F238E27FC236}">
              <a16:creationId xmlns:a16="http://schemas.microsoft.com/office/drawing/2014/main" id="{9B13AB8F-5974-B0ED-A5B6-70FECA91CB91}"/>
            </a:ext>
          </a:extLst>
        </p:cNvPr>
        <p:cNvGrpSpPr/>
        <p:nvPr/>
      </p:nvGrpSpPr>
      <p:grpSpPr>
        <a:xfrm>
          <a:off x="0" y="0"/>
          <a:ext cx="0" cy="0"/>
          <a:chOff x="0" y="0"/>
          <a:chExt cx="0" cy="0"/>
        </a:xfrm>
      </p:grpSpPr>
      <p:pic>
        <p:nvPicPr>
          <p:cNvPr id="118" name="Google Shape;118;p1">
            <a:extLst>
              <a:ext uri="{FF2B5EF4-FFF2-40B4-BE49-F238E27FC236}">
                <a16:creationId xmlns:a16="http://schemas.microsoft.com/office/drawing/2014/main" id="{F443D2FD-8B77-7346-3861-D95D025D2469}"/>
              </a:ext>
              <a:ext uri="{C183D7F6-B498-43B3-948B-1728B52AA6E4}">
                <adec:decorative xmlns:adec="http://schemas.microsoft.com/office/drawing/2017/decorative" val="1"/>
              </a:ext>
            </a:extLst>
          </p:cNvPr>
          <p:cNvPicPr preferRelativeResize="0"/>
          <p:nvPr/>
        </p:nvPicPr>
        <p:blipFill rotWithShape="1">
          <a:blip r:embed="rId3">
            <a:alphaModFix/>
          </a:blip>
          <a:srcRect l="18366" t="17980" r="46609" b="17801"/>
          <a:stretch/>
        </p:blipFill>
        <p:spPr>
          <a:xfrm>
            <a:off x="5694703" y="0"/>
            <a:ext cx="6497299" cy="6858000"/>
          </a:xfrm>
          <a:prstGeom prst="rect">
            <a:avLst/>
          </a:prstGeom>
          <a:noFill/>
          <a:ln>
            <a:noFill/>
          </a:ln>
        </p:spPr>
      </p:pic>
      <p:pic>
        <p:nvPicPr>
          <p:cNvPr id="9" name="Picture 8" descr="NADP logo">
            <a:extLst>
              <a:ext uri="{FF2B5EF4-FFF2-40B4-BE49-F238E27FC236}">
                <a16:creationId xmlns:a16="http://schemas.microsoft.com/office/drawing/2014/main" id="{990FD3A9-4F05-E578-F937-D7BF9D3C6D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6016" y="272146"/>
            <a:ext cx="5413249" cy="1690880"/>
          </a:xfrm>
          <a:prstGeom prst="rect">
            <a:avLst/>
          </a:prstGeom>
        </p:spPr>
      </p:pic>
      <p:sp>
        <p:nvSpPr>
          <p:cNvPr id="7" name="Title 6">
            <a:extLst>
              <a:ext uri="{FF2B5EF4-FFF2-40B4-BE49-F238E27FC236}">
                <a16:creationId xmlns:a16="http://schemas.microsoft.com/office/drawing/2014/main" id="{DA8192DF-1FCA-1E1B-CDFC-DED2DE6436D6}"/>
              </a:ext>
            </a:extLst>
          </p:cNvPr>
          <p:cNvSpPr txBox="1">
            <a:spLocks noGrp="1"/>
          </p:cNvSpPr>
          <p:nvPr>
            <p:ph type="title" idx="4294967295"/>
          </p:nvPr>
        </p:nvSpPr>
        <p:spPr>
          <a:xfrm>
            <a:off x="174761" y="1784346"/>
            <a:ext cx="5413248"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Members’ Webinar</a:t>
            </a: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3" name="TextBox 2">
            <a:extLst>
              <a:ext uri="{FF2B5EF4-FFF2-40B4-BE49-F238E27FC236}">
                <a16:creationId xmlns:a16="http://schemas.microsoft.com/office/drawing/2014/main" id="{62B4F357-FA4F-FA10-0FA6-48BBF43BA5EB}"/>
              </a:ext>
            </a:extLst>
          </p:cNvPr>
          <p:cNvSpPr txBox="1"/>
          <p:nvPr/>
        </p:nvSpPr>
        <p:spPr>
          <a:xfrm>
            <a:off x="7162800" y="1238420"/>
            <a:ext cx="4724400" cy="48628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NADP offers: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Training</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Accreditation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CPD opportunities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Journals and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Find out more at www.nadp-uk.org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6" name="TextBox 5">
            <a:extLst>
              <a:ext uri="{FF2B5EF4-FFF2-40B4-BE49-F238E27FC236}">
                <a16:creationId xmlns:a16="http://schemas.microsoft.com/office/drawing/2014/main" id="{17E8F211-89F0-55EC-7177-AD5933775B7D}"/>
              </a:ext>
            </a:extLst>
          </p:cNvPr>
          <p:cNvSpPr txBox="1"/>
          <p:nvPr/>
        </p:nvSpPr>
        <p:spPr>
          <a:xfrm>
            <a:off x="257273" y="4562406"/>
            <a:ext cx="4724400"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Sponsored by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2" name="Picture 1" descr="Dolphin logo: A blue cartoon dolphin next to the word &quot;Dolphin&quot; in large grey text, with &quot;Computer Access&quot; in small blue text below. ">
            <a:extLst>
              <a:ext uri="{FF2B5EF4-FFF2-40B4-BE49-F238E27FC236}">
                <a16:creationId xmlns:a16="http://schemas.microsoft.com/office/drawing/2014/main" id="{EAC59E1F-0F45-0B80-8BCB-EE0F724C67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689987"/>
            <a:ext cx="5878296" cy="2449290"/>
          </a:xfrm>
          <a:prstGeom prst="rect">
            <a:avLst/>
          </a:prstGeom>
        </p:spPr>
      </p:pic>
    </p:spTree>
    <p:extLst>
      <p:ext uri="{BB962C8B-B14F-4D97-AF65-F5344CB8AC3E}">
        <p14:creationId xmlns:p14="http://schemas.microsoft.com/office/powerpoint/2010/main" val="23913271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8E5"/>
        </a:solidFill>
        <a:effectLst/>
      </p:bgPr>
    </p:bg>
    <p:spTree>
      <p:nvGrpSpPr>
        <p:cNvPr id="1" name="">
          <a:extLst>
            <a:ext uri="{FF2B5EF4-FFF2-40B4-BE49-F238E27FC236}">
              <a16:creationId xmlns:a16="http://schemas.microsoft.com/office/drawing/2014/main" id="{F57FE627-6DCF-000C-36EB-B6F33E02A27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C536453-BA6A-CB55-FF59-8E6DD6A382AB}"/>
              </a:ext>
            </a:extLst>
          </p:cNvPr>
          <p:cNvSpPr>
            <a:spLocks noGrp="1"/>
          </p:cNvSpPr>
          <p:nvPr>
            <p:ph type="title"/>
          </p:nvPr>
        </p:nvSpPr>
        <p:spPr>
          <a:xfrm>
            <a:off x="623393" y="692696"/>
            <a:ext cx="5544616" cy="936104"/>
          </a:xfrm>
        </p:spPr>
        <p:txBody>
          <a:bodyPr/>
          <a:lstStyle/>
          <a:p>
            <a:r>
              <a:rPr lang="en-US" b="1" dirty="0"/>
              <a:t>Specific resource remediation methods</a:t>
            </a:r>
            <a:endParaRPr lang="en-US" sz="2000" dirty="0"/>
          </a:p>
        </p:txBody>
      </p:sp>
      <p:sp>
        <p:nvSpPr>
          <p:cNvPr id="8" name="Text Placeholder 7">
            <a:extLst>
              <a:ext uri="{FF2B5EF4-FFF2-40B4-BE49-F238E27FC236}">
                <a16:creationId xmlns:a16="http://schemas.microsoft.com/office/drawing/2014/main" id="{38CDB87F-74E9-2614-8B75-7A98E4AB406F}"/>
              </a:ext>
            </a:extLst>
          </p:cNvPr>
          <p:cNvSpPr>
            <a:spLocks noGrp="1"/>
          </p:cNvSpPr>
          <p:nvPr>
            <p:ph type="body" sz="quarter" idx="10"/>
          </p:nvPr>
        </p:nvSpPr>
        <p:spPr>
          <a:xfrm>
            <a:off x="623393" y="1844825"/>
            <a:ext cx="5544615" cy="4393059"/>
          </a:xfrm>
        </p:spPr>
        <p:txBody>
          <a:bodyPr/>
          <a:lstStyle/>
          <a:p>
            <a:r>
              <a:rPr lang="en-US" dirty="0"/>
              <a:t>PDF and Word files</a:t>
            </a:r>
          </a:p>
          <a:p>
            <a:pPr lvl="1"/>
            <a:r>
              <a:rPr lang="en-US" dirty="0"/>
              <a:t>Tagging (PDF)</a:t>
            </a:r>
          </a:p>
          <a:p>
            <a:pPr lvl="1"/>
            <a:r>
              <a:rPr lang="en-US" dirty="0"/>
              <a:t>Applying document headings</a:t>
            </a:r>
          </a:p>
          <a:p>
            <a:pPr lvl="1"/>
            <a:r>
              <a:rPr lang="en-US" dirty="0"/>
              <a:t>Reformatting graphs and charts as data tables</a:t>
            </a:r>
          </a:p>
          <a:p>
            <a:pPr lvl="1"/>
            <a:r>
              <a:rPr lang="en-US" dirty="0"/>
              <a:t>Sourcing </a:t>
            </a:r>
            <a:r>
              <a:rPr lang="en-US" dirty="0" err="1"/>
              <a:t>eJournals</a:t>
            </a:r>
            <a:endParaRPr lang="en-US" dirty="0"/>
          </a:p>
          <a:p>
            <a:pPr lvl="1"/>
            <a:r>
              <a:rPr lang="en-US" dirty="0"/>
              <a:t>Formatting mathematical expressions</a:t>
            </a:r>
          </a:p>
          <a:p>
            <a:r>
              <a:rPr lang="en-US" dirty="0"/>
              <a:t>Blackboard Ultra</a:t>
            </a:r>
          </a:p>
          <a:p>
            <a:pPr lvl="1"/>
            <a:r>
              <a:rPr lang="en-US" dirty="0"/>
              <a:t>University of Southampton ‘Universal Standards’</a:t>
            </a:r>
          </a:p>
          <a:p>
            <a:pPr lvl="1"/>
            <a:r>
              <a:rPr lang="en-US" dirty="0"/>
              <a:t>Staff Development Sessions</a:t>
            </a:r>
          </a:p>
        </p:txBody>
      </p:sp>
      <p:pic>
        <p:nvPicPr>
          <p:cNvPr id="3" name="Picture 2">
            <a:extLst>
              <a:ext uri="{FF2B5EF4-FFF2-40B4-BE49-F238E27FC236}">
                <a16:creationId xmlns:a16="http://schemas.microsoft.com/office/drawing/2014/main" id="{7E788328-D3FB-9425-03C1-AE8657AFFC2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44659" r="1847"/>
          <a:stretch>
            <a:fillRect/>
          </a:stretch>
        </p:blipFill>
        <p:spPr>
          <a:xfrm>
            <a:off x="6647384" y="0"/>
            <a:ext cx="5544616" cy="6858000"/>
          </a:xfrm>
          <a:prstGeom prst="rect">
            <a:avLst/>
          </a:prstGeom>
          <a:ln>
            <a:solidFill>
              <a:schemeClr val="tx1"/>
            </a:solidFill>
          </a:ln>
        </p:spPr>
      </p:pic>
    </p:spTree>
    <p:extLst>
      <p:ext uri="{BB962C8B-B14F-4D97-AF65-F5344CB8AC3E}">
        <p14:creationId xmlns:p14="http://schemas.microsoft.com/office/powerpoint/2010/main" val="37458303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8E5"/>
        </a:solidFill>
        <a:effectLst/>
      </p:bgPr>
    </p:bg>
    <p:spTree>
      <p:nvGrpSpPr>
        <p:cNvPr id="1" name="">
          <a:extLst>
            <a:ext uri="{FF2B5EF4-FFF2-40B4-BE49-F238E27FC236}">
              <a16:creationId xmlns:a16="http://schemas.microsoft.com/office/drawing/2014/main" id="{985479BD-F46B-D7BD-0328-201D336A408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AD48CEF-044D-C899-0A75-CF00D6F3DEDF}"/>
              </a:ext>
            </a:extLst>
          </p:cNvPr>
          <p:cNvSpPr>
            <a:spLocks noGrp="1"/>
          </p:cNvSpPr>
          <p:nvPr>
            <p:ph type="title"/>
          </p:nvPr>
        </p:nvSpPr>
        <p:spPr/>
        <p:txBody>
          <a:bodyPr/>
          <a:lstStyle/>
          <a:p>
            <a:r>
              <a:rPr lang="en-US" b="1" dirty="0"/>
              <a:t>Feedback from student </a:t>
            </a:r>
            <a:br>
              <a:rPr lang="en-US" dirty="0"/>
            </a:br>
            <a:endParaRPr lang="en-US" sz="2000" dirty="0"/>
          </a:p>
        </p:txBody>
      </p:sp>
      <p:sp>
        <p:nvSpPr>
          <p:cNvPr id="21" name="TextBox 20">
            <a:extLst>
              <a:ext uri="{FF2B5EF4-FFF2-40B4-BE49-F238E27FC236}">
                <a16:creationId xmlns:a16="http://schemas.microsoft.com/office/drawing/2014/main" id="{EC175C68-2AFA-091C-3D92-CB03940D9752}"/>
              </a:ext>
            </a:extLst>
          </p:cNvPr>
          <p:cNvSpPr txBox="1"/>
          <p:nvPr/>
        </p:nvSpPr>
        <p:spPr>
          <a:xfrm>
            <a:off x="487705" y="2671172"/>
            <a:ext cx="464024" cy="15696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rgbClr val="231F20"/>
                </a:solidFill>
                <a:effectLst/>
                <a:uLnTx/>
                <a:uFillTx/>
                <a:latin typeface="Lucida Sans"/>
                <a:ea typeface="+mn-ea"/>
                <a:cs typeface="+mn-cs"/>
              </a:rPr>
              <a:t>“</a:t>
            </a:r>
            <a:endParaRPr kumimoji="0" lang="en-US" sz="4000" b="0" i="0" u="none" strike="noStrike" kern="1200" cap="none" spc="0" normalizeH="0" baseline="0" noProof="0" dirty="0">
              <a:ln>
                <a:noFill/>
              </a:ln>
              <a:solidFill>
                <a:srgbClr val="231F20"/>
              </a:solidFill>
              <a:effectLst/>
              <a:uLnTx/>
              <a:uFillTx/>
              <a:latin typeface="Lucida Sans"/>
              <a:ea typeface="+mn-ea"/>
              <a:cs typeface="+mn-cs"/>
            </a:endParaRPr>
          </a:p>
        </p:txBody>
      </p:sp>
      <p:sp>
        <p:nvSpPr>
          <p:cNvPr id="8" name="Text Placeholder 7">
            <a:extLst>
              <a:ext uri="{FF2B5EF4-FFF2-40B4-BE49-F238E27FC236}">
                <a16:creationId xmlns:a16="http://schemas.microsoft.com/office/drawing/2014/main" id="{0DF8441C-D0CF-E545-B76C-19E962786F1B}"/>
              </a:ext>
            </a:extLst>
          </p:cNvPr>
          <p:cNvSpPr>
            <a:spLocks noGrp="1"/>
          </p:cNvSpPr>
          <p:nvPr>
            <p:ph type="body" sz="quarter" idx="10"/>
          </p:nvPr>
        </p:nvSpPr>
        <p:spPr>
          <a:xfrm>
            <a:off x="732919" y="1831036"/>
            <a:ext cx="6192687" cy="4393059"/>
          </a:xfrm>
        </p:spPr>
        <p:txBody>
          <a:bodyPr/>
          <a:lstStyle/>
          <a:p>
            <a:r>
              <a:rPr lang="en-GB" dirty="0"/>
              <a:t>Feedback following a meeting with SDI and student </a:t>
            </a:r>
          </a:p>
          <a:p>
            <a:pPr marL="0" indent="0">
              <a:buNone/>
            </a:pPr>
            <a:endParaRPr lang="en-GB" dirty="0"/>
          </a:p>
          <a:p>
            <a:pPr marL="0" indent="0">
              <a:buNone/>
            </a:pPr>
            <a:r>
              <a:rPr lang="en-GB" dirty="0"/>
              <a:t>     W</a:t>
            </a:r>
            <a:r>
              <a:rPr lang="en-US" dirty="0"/>
              <a:t>e both agreed we would like to pass on that we are extremely appreciated of all the work completed. The team have worked quickly and efficiently, and the work is hugely significant in enabling [name] to access course content which [they] would otherwise have to spent a lot of time modifying before being able to access it.</a:t>
            </a:r>
          </a:p>
        </p:txBody>
      </p:sp>
      <p:sp>
        <p:nvSpPr>
          <p:cNvPr id="19" name="TextBox 18">
            <a:extLst>
              <a:ext uri="{FF2B5EF4-FFF2-40B4-BE49-F238E27FC236}">
                <a16:creationId xmlns:a16="http://schemas.microsoft.com/office/drawing/2014/main" id="{767CB1D8-27A0-6D12-F315-21B71263E021}"/>
              </a:ext>
            </a:extLst>
          </p:cNvPr>
          <p:cNvSpPr txBox="1"/>
          <p:nvPr/>
        </p:nvSpPr>
        <p:spPr>
          <a:xfrm>
            <a:off x="2783632" y="5085184"/>
            <a:ext cx="792088" cy="15696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rgbClr val="231F20"/>
                </a:solidFill>
                <a:effectLst/>
                <a:uLnTx/>
                <a:uFillTx/>
                <a:latin typeface="Lucida Sans"/>
                <a:ea typeface="+mn-ea"/>
                <a:cs typeface="+mn-cs"/>
              </a:rPr>
              <a:t>”</a:t>
            </a:r>
          </a:p>
        </p:txBody>
      </p:sp>
      <p:grpSp>
        <p:nvGrpSpPr>
          <p:cNvPr id="17" name="Group 16">
            <a:extLst>
              <a:ext uri="{FF2B5EF4-FFF2-40B4-BE49-F238E27FC236}">
                <a16:creationId xmlns:a16="http://schemas.microsoft.com/office/drawing/2014/main" id="{22B17181-28C6-D66E-EC3F-EB93B733D233}"/>
              </a:ext>
              <a:ext uri="{C183D7F6-B498-43B3-948B-1728B52AA6E4}">
                <adec:decorative xmlns:adec="http://schemas.microsoft.com/office/drawing/2017/decorative" val="1"/>
              </a:ext>
            </a:extLst>
          </p:cNvPr>
          <p:cNvGrpSpPr/>
          <p:nvPr/>
        </p:nvGrpSpPr>
        <p:grpSpPr>
          <a:xfrm>
            <a:off x="7824192" y="2924944"/>
            <a:ext cx="3150349" cy="1965218"/>
            <a:chOff x="7536160" y="2780928"/>
            <a:chExt cx="3150349" cy="1965218"/>
          </a:xfrm>
        </p:grpSpPr>
        <p:grpSp>
          <p:nvGrpSpPr>
            <p:cNvPr id="4" name="Graphic 2" descr="Users with solid fill">
              <a:extLst>
                <a:ext uri="{FF2B5EF4-FFF2-40B4-BE49-F238E27FC236}">
                  <a16:creationId xmlns:a16="http://schemas.microsoft.com/office/drawing/2014/main" id="{23894C27-29E1-E6A7-6A1B-D3847A0F00DE}"/>
                </a:ext>
              </a:extLst>
            </p:cNvPr>
            <p:cNvGrpSpPr/>
            <p:nvPr/>
          </p:nvGrpSpPr>
          <p:grpSpPr>
            <a:xfrm>
              <a:off x="7536160" y="2780928"/>
              <a:ext cx="3150349" cy="1965218"/>
              <a:chOff x="7545161" y="2734422"/>
              <a:chExt cx="3150349" cy="1965218"/>
            </a:xfrm>
            <a:solidFill>
              <a:srgbClr val="000000"/>
            </a:solidFill>
          </p:grpSpPr>
          <p:sp>
            <p:nvSpPr>
              <p:cNvPr id="5" name="Freeform: Shape 4">
                <a:extLst>
                  <a:ext uri="{FF2B5EF4-FFF2-40B4-BE49-F238E27FC236}">
                    <a16:creationId xmlns:a16="http://schemas.microsoft.com/office/drawing/2014/main" id="{5DF79456-373C-D31A-123D-5B93772A8AD2}"/>
                  </a:ext>
                </a:extLst>
              </p:cNvPr>
              <p:cNvSpPr/>
              <p:nvPr/>
            </p:nvSpPr>
            <p:spPr>
              <a:xfrm>
                <a:off x="7882698" y="2734422"/>
                <a:ext cx="675075" cy="675074"/>
              </a:xfrm>
              <a:custGeom>
                <a:avLst/>
                <a:gdLst>
                  <a:gd name="connsiteX0" fmla="*/ 675075 w 675075"/>
                  <a:gd name="connsiteY0" fmla="*/ 337537 h 675074"/>
                  <a:gd name="connsiteX1" fmla="*/ 337538 w 675075"/>
                  <a:gd name="connsiteY1" fmla="*/ 675075 h 675074"/>
                  <a:gd name="connsiteX2" fmla="*/ 0 w 675075"/>
                  <a:gd name="connsiteY2" fmla="*/ 337537 h 675074"/>
                  <a:gd name="connsiteX3" fmla="*/ 337538 w 675075"/>
                  <a:gd name="connsiteY3" fmla="*/ 0 h 675074"/>
                  <a:gd name="connsiteX4" fmla="*/ 675075 w 675075"/>
                  <a:gd name="connsiteY4" fmla="*/ 337537 h 675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075" h="675074">
                    <a:moveTo>
                      <a:pt x="675075" y="337537"/>
                    </a:moveTo>
                    <a:cubicBezTo>
                      <a:pt x="675075" y="523954"/>
                      <a:pt x="523954" y="675075"/>
                      <a:pt x="337538" y="675075"/>
                    </a:cubicBezTo>
                    <a:cubicBezTo>
                      <a:pt x="151121" y="675075"/>
                      <a:pt x="0" y="523954"/>
                      <a:pt x="0" y="337537"/>
                    </a:cubicBezTo>
                    <a:cubicBezTo>
                      <a:pt x="0" y="151121"/>
                      <a:pt x="151121" y="0"/>
                      <a:pt x="337538" y="0"/>
                    </a:cubicBezTo>
                    <a:cubicBezTo>
                      <a:pt x="523954" y="0"/>
                      <a:pt x="675075" y="151121"/>
                      <a:pt x="675075" y="337537"/>
                    </a:cubicBezTo>
                    <a:close/>
                  </a:path>
                </a:pathLst>
              </a:custGeom>
              <a:solidFill>
                <a:schemeClr val="tx2"/>
              </a:solidFill>
              <a:ln w="3740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Lucida Sans"/>
                  <a:ea typeface="+mn-ea"/>
                  <a:cs typeface="+mn-cs"/>
                </a:endParaRPr>
              </a:p>
            </p:txBody>
          </p:sp>
          <p:sp>
            <p:nvSpPr>
              <p:cNvPr id="6" name="Freeform: Shape 5">
                <a:extLst>
                  <a:ext uri="{FF2B5EF4-FFF2-40B4-BE49-F238E27FC236}">
                    <a16:creationId xmlns:a16="http://schemas.microsoft.com/office/drawing/2014/main" id="{1726B449-423A-5A51-2AFF-73AE06815E9B}"/>
                  </a:ext>
                </a:extLst>
              </p:cNvPr>
              <p:cNvSpPr/>
              <p:nvPr/>
            </p:nvSpPr>
            <p:spPr>
              <a:xfrm>
                <a:off x="9682898" y="2734422"/>
                <a:ext cx="675075" cy="675074"/>
              </a:xfrm>
              <a:custGeom>
                <a:avLst/>
                <a:gdLst>
                  <a:gd name="connsiteX0" fmla="*/ 675075 w 675075"/>
                  <a:gd name="connsiteY0" fmla="*/ 337537 h 675074"/>
                  <a:gd name="connsiteX1" fmla="*/ 337538 w 675075"/>
                  <a:gd name="connsiteY1" fmla="*/ 675075 h 675074"/>
                  <a:gd name="connsiteX2" fmla="*/ 0 w 675075"/>
                  <a:gd name="connsiteY2" fmla="*/ 337537 h 675074"/>
                  <a:gd name="connsiteX3" fmla="*/ 337538 w 675075"/>
                  <a:gd name="connsiteY3" fmla="*/ 0 h 675074"/>
                  <a:gd name="connsiteX4" fmla="*/ 675075 w 675075"/>
                  <a:gd name="connsiteY4" fmla="*/ 337537 h 675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075" h="675074">
                    <a:moveTo>
                      <a:pt x="675075" y="337537"/>
                    </a:moveTo>
                    <a:cubicBezTo>
                      <a:pt x="675075" y="523954"/>
                      <a:pt x="523954" y="675075"/>
                      <a:pt x="337538" y="675075"/>
                    </a:cubicBezTo>
                    <a:cubicBezTo>
                      <a:pt x="151121" y="675075"/>
                      <a:pt x="0" y="523954"/>
                      <a:pt x="0" y="337537"/>
                    </a:cubicBezTo>
                    <a:cubicBezTo>
                      <a:pt x="0" y="151121"/>
                      <a:pt x="151121" y="0"/>
                      <a:pt x="337538" y="0"/>
                    </a:cubicBezTo>
                    <a:cubicBezTo>
                      <a:pt x="523954" y="0"/>
                      <a:pt x="675075" y="151121"/>
                      <a:pt x="675075" y="337537"/>
                    </a:cubicBezTo>
                    <a:close/>
                  </a:path>
                </a:pathLst>
              </a:custGeom>
              <a:solidFill>
                <a:schemeClr val="accent4"/>
              </a:solidFill>
              <a:ln w="3740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Lucida Sans"/>
                  <a:ea typeface="+mn-ea"/>
                  <a:cs typeface="+mn-cs"/>
                </a:endParaRPr>
              </a:p>
            </p:txBody>
          </p:sp>
          <p:sp>
            <p:nvSpPr>
              <p:cNvPr id="9" name="Freeform: Shape 8">
                <a:extLst>
                  <a:ext uri="{FF2B5EF4-FFF2-40B4-BE49-F238E27FC236}">
                    <a16:creationId xmlns:a16="http://schemas.microsoft.com/office/drawing/2014/main" id="{F073D7FE-77B9-F817-09BB-1710C2900731}"/>
                  </a:ext>
                </a:extLst>
              </p:cNvPr>
              <p:cNvSpPr/>
              <p:nvPr/>
            </p:nvSpPr>
            <p:spPr>
              <a:xfrm>
                <a:off x="8445261" y="4024566"/>
                <a:ext cx="1350150" cy="675074"/>
              </a:xfrm>
              <a:custGeom>
                <a:avLst/>
                <a:gdLst>
                  <a:gd name="connsiteX0" fmla="*/ 1350150 w 1350150"/>
                  <a:gd name="connsiteY0" fmla="*/ 675075 h 675074"/>
                  <a:gd name="connsiteX1" fmla="*/ 1350150 w 1350150"/>
                  <a:gd name="connsiteY1" fmla="*/ 337537 h 675074"/>
                  <a:gd name="connsiteX2" fmla="*/ 1282642 w 1350150"/>
                  <a:gd name="connsiteY2" fmla="*/ 202522 h 675074"/>
                  <a:gd name="connsiteX3" fmla="*/ 952606 w 1350150"/>
                  <a:gd name="connsiteY3" fmla="*/ 45005 h 675074"/>
                  <a:gd name="connsiteX4" fmla="*/ 675075 w 1350150"/>
                  <a:gd name="connsiteY4" fmla="*/ 0 h 675074"/>
                  <a:gd name="connsiteX5" fmla="*/ 397544 w 1350150"/>
                  <a:gd name="connsiteY5" fmla="*/ 45005 h 675074"/>
                  <a:gd name="connsiteX6" fmla="*/ 67507 w 1350150"/>
                  <a:gd name="connsiteY6" fmla="*/ 202522 h 675074"/>
                  <a:gd name="connsiteX7" fmla="*/ 0 w 1350150"/>
                  <a:gd name="connsiteY7" fmla="*/ 337537 h 675074"/>
                  <a:gd name="connsiteX8" fmla="*/ 0 w 1350150"/>
                  <a:gd name="connsiteY8" fmla="*/ 675075 h 675074"/>
                  <a:gd name="connsiteX9" fmla="*/ 1350150 w 1350150"/>
                  <a:gd name="connsiteY9" fmla="*/ 675075 h 675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50150" h="675074">
                    <a:moveTo>
                      <a:pt x="1350150" y="675075"/>
                    </a:moveTo>
                    <a:lnTo>
                      <a:pt x="1350150" y="337537"/>
                    </a:lnTo>
                    <a:cubicBezTo>
                      <a:pt x="1350150" y="285032"/>
                      <a:pt x="1327648" y="232526"/>
                      <a:pt x="1282642" y="202522"/>
                    </a:cubicBezTo>
                    <a:cubicBezTo>
                      <a:pt x="1192633" y="127514"/>
                      <a:pt x="1072619" y="75008"/>
                      <a:pt x="952606" y="45005"/>
                    </a:cubicBezTo>
                    <a:cubicBezTo>
                      <a:pt x="870097" y="22502"/>
                      <a:pt x="772586" y="0"/>
                      <a:pt x="675075" y="0"/>
                    </a:cubicBezTo>
                    <a:cubicBezTo>
                      <a:pt x="585065" y="0"/>
                      <a:pt x="487554" y="15002"/>
                      <a:pt x="397544" y="45005"/>
                    </a:cubicBezTo>
                    <a:cubicBezTo>
                      <a:pt x="277531" y="75008"/>
                      <a:pt x="165018" y="135015"/>
                      <a:pt x="67507" y="202522"/>
                    </a:cubicBezTo>
                    <a:cubicBezTo>
                      <a:pt x="22503" y="240027"/>
                      <a:pt x="0" y="285032"/>
                      <a:pt x="0" y="337537"/>
                    </a:cubicBezTo>
                    <a:lnTo>
                      <a:pt x="0" y="675075"/>
                    </a:lnTo>
                    <a:lnTo>
                      <a:pt x="1350150" y="675075"/>
                    </a:lnTo>
                    <a:close/>
                  </a:path>
                </a:pathLst>
              </a:custGeom>
              <a:solidFill>
                <a:schemeClr val="accent6">
                  <a:lumMod val="50000"/>
                </a:schemeClr>
              </a:solidFill>
              <a:ln w="3740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Lucida Sans"/>
                  <a:ea typeface="+mn-ea"/>
                  <a:cs typeface="+mn-cs"/>
                </a:endParaRPr>
              </a:p>
            </p:txBody>
          </p:sp>
          <p:sp>
            <p:nvSpPr>
              <p:cNvPr id="10" name="Freeform: Shape 9">
                <a:extLst>
                  <a:ext uri="{FF2B5EF4-FFF2-40B4-BE49-F238E27FC236}">
                    <a16:creationId xmlns:a16="http://schemas.microsoft.com/office/drawing/2014/main" id="{F082544F-29C1-123B-5C37-930DC1553A75}"/>
                  </a:ext>
                </a:extLst>
              </p:cNvPr>
              <p:cNvSpPr/>
              <p:nvPr/>
            </p:nvSpPr>
            <p:spPr>
              <a:xfrm>
                <a:off x="8782798" y="3310486"/>
                <a:ext cx="675075" cy="675075"/>
              </a:xfrm>
              <a:custGeom>
                <a:avLst/>
                <a:gdLst>
                  <a:gd name="connsiteX0" fmla="*/ 675075 w 675075"/>
                  <a:gd name="connsiteY0" fmla="*/ 337537 h 675075"/>
                  <a:gd name="connsiteX1" fmla="*/ 337538 w 675075"/>
                  <a:gd name="connsiteY1" fmla="*/ 675075 h 675075"/>
                  <a:gd name="connsiteX2" fmla="*/ 0 w 675075"/>
                  <a:gd name="connsiteY2" fmla="*/ 337537 h 675075"/>
                  <a:gd name="connsiteX3" fmla="*/ 337538 w 675075"/>
                  <a:gd name="connsiteY3" fmla="*/ 0 h 675075"/>
                  <a:gd name="connsiteX4" fmla="*/ 675075 w 675075"/>
                  <a:gd name="connsiteY4" fmla="*/ 337537 h 675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075" h="675075">
                    <a:moveTo>
                      <a:pt x="675075" y="337537"/>
                    </a:moveTo>
                    <a:cubicBezTo>
                      <a:pt x="675075" y="523954"/>
                      <a:pt x="523954" y="675075"/>
                      <a:pt x="337538" y="675075"/>
                    </a:cubicBezTo>
                    <a:cubicBezTo>
                      <a:pt x="151121" y="675075"/>
                      <a:pt x="0" y="523954"/>
                      <a:pt x="0" y="337537"/>
                    </a:cubicBezTo>
                    <a:cubicBezTo>
                      <a:pt x="0" y="151121"/>
                      <a:pt x="151121" y="0"/>
                      <a:pt x="337538" y="0"/>
                    </a:cubicBezTo>
                    <a:cubicBezTo>
                      <a:pt x="523954" y="0"/>
                      <a:pt x="675075" y="151121"/>
                      <a:pt x="675075" y="337537"/>
                    </a:cubicBezTo>
                    <a:close/>
                  </a:path>
                </a:pathLst>
              </a:custGeom>
              <a:solidFill>
                <a:schemeClr val="accent6">
                  <a:lumMod val="50000"/>
                </a:schemeClr>
              </a:solidFill>
              <a:ln w="3740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Lucida Sans"/>
                  <a:ea typeface="+mn-ea"/>
                  <a:cs typeface="+mn-cs"/>
                </a:endParaRPr>
              </a:p>
            </p:txBody>
          </p:sp>
          <p:sp>
            <p:nvSpPr>
              <p:cNvPr id="11" name="Freeform: Shape 10">
                <a:extLst>
                  <a:ext uri="{FF2B5EF4-FFF2-40B4-BE49-F238E27FC236}">
                    <a16:creationId xmlns:a16="http://schemas.microsoft.com/office/drawing/2014/main" id="{828201DA-87CF-5518-7656-DF574983A911}"/>
                  </a:ext>
                </a:extLst>
              </p:cNvPr>
              <p:cNvSpPr/>
              <p:nvPr/>
            </p:nvSpPr>
            <p:spPr>
              <a:xfrm>
                <a:off x="9472875" y="3499507"/>
                <a:ext cx="1222635" cy="675075"/>
              </a:xfrm>
              <a:custGeom>
                <a:avLst/>
                <a:gdLst>
                  <a:gd name="connsiteX0" fmla="*/ 1155128 w 1222635"/>
                  <a:gd name="connsiteY0" fmla="*/ 202522 h 675075"/>
                  <a:gd name="connsiteX1" fmla="*/ 825092 w 1222635"/>
                  <a:gd name="connsiteY1" fmla="*/ 45005 h 675075"/>
                  <a:gd name="connsiteX2" fmla="*/ 547561 w 1222635"/>
                  <a:gd name="connsiteY2" fmla="*/ 0 h 675075"/>
                  <a:gd name="connsiteX3" fmla="*/ 270030 w 1222635"/>
                  <a:gd name="connsiteY3" fmla="*/ 45005 h 675075"/>
                  <a:gd name="connsiteX4" fmla="*/ 135015 w 1222635"/>
                  <a:gd name="connsiteY4" fmla="*/ 97511 h 675075"/>
                  <a:gd name="connsiteX5" fmla="*/ 135015 w 1222635"/>
                  <a:gd name="connsiteY5" fmla="*/ 105012 h 675075"/>
                  <a:gd name="connsiteX6" fmla="*/ 0 w 1222635"/>
                  <a:gd name="connsiteY6" fmla="*/ 435048 h 675075"/>
                  <a:gd name="connsiteX7" fmla="*/ 345038 w 1222635"/>
                  <a:gd name="connsiteY7" fmla="*/ 607568 h 675075"/>
                  <a:gd name="connsiteX8" fmla="*/ 405045 w 1222635"/>
                  <a:gd name="connsiteY8" fmla="*/ 675075 h 675075"/>
                  <a:gd name="connsiteX9" fmla="*/ 1222636 w 1222635"/>
                  <a:gd name="connsiteY9" fmla="*/ 675075 h 675075"/>
                  <a:gd name="connsiteX10" fmla="*/ 1222636 w 1222635"/>
                  <a:gd name="connsiteY10" fmla="*/ 337538 h 675075"/>
                  <a:gd name="connsiteX11" fmla="*/ 1155128 w 1222635"/>
                  <a:gd name="connsiteY11" fmla="*/ 202522 h 675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2635" h="675075">
                    <a:moveTo>
                      <a:pt x="1155128" y="202522"/>
                    </a:moveTo>
                    <a:cubicBezTo>
                      <a:pt x="1065118" y="127514"/>
                      <a:pt x="945105" y="75008"/>
                      <a:pt x="825092" y="45005"/>
                    </a:cubicBezTo>
                    <a:cubicBezTo>
                      <a:pt x="742582" y="22502"/>
                      <a:pt x="645072" y="0"/>
                      <a:pt x="547561" y="0"/>
                    </a:cubicBezTo>
                    <a:cubicBezTo>
                      <a:pt x="457551" y="0"/>
                      <a:pt x="360040" y="15002"/>
                      <a:pt x="270030" y="45005"/>
                    </a:cubicBezTo>
                    <a:cubicBezTo>
                      <a:pt x="225025" y="60007"/>
                      <a:pt x="180020" y="75008"/>
                      <a:pt x="135015" y="97511"/>
                    </a:cubicBezTo>
                    <a:lnTo>
                      <a:pt x="135015" y="105012"/>
                    </a:lnTo>
                    <a:cubicBezTo>
                      <a:pt x="135015" y="232526"/>
                      <a:pt x="82509" y="352539"/>
                      <a:pt x="0" y="435048"/>
                    </a:cubicBezTo>
                    <a:cubicBezTo>
                      <a:pt x="142516" y="480053"/>
                      <a:pt x="255028" y="540060"/>
                      <a:pt x="345038" y="607568"/>
                    </a:cubicBezTo>
                    <a:cubicBezTo>
                      <a:pt x="367541" y="630070"/>
                      <a:pt x="390043" y="645072"/>
                      <a:pt x="405045" y="675075"/>
                    </a:cubicBezTo>
                    <a:lnTo>
                      <a:pt x="1222636" y="675075"/>
                    </a:lnTo>
                    <a:lnTo>
                      <a:pt x="1222636" y="337538"/>
                    </a:lnTo>
                    <a:cubicBezTo>
                      <a:pt x="1222636" y="285032"/>
                      <a:pt x="1200133" y="232526"/>
                      <a:pt x="1155128" y="202522"/>
                    </a:cubicBezTo>
                    <a:close/>
                  </a:path>
                </a:pathLst>
              </a:custGeom>
              <a:solidFill>
                <a:schemeClr val="accent4"/>
              </a:solidFill>
              <a:ln w="3740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Lucida Sans"/>
                  <a:ea typeface="+mn-ea"/>
                  <a:cs typeface="+mn-cs"/>
                </a:endParaRPr>
              </a:p>
            </p:txBody>
          </p:sp>
          <p:sp>
            <p:nvSpPr>
              <p:cNvPr id="12" name="Freeform: Shape 11">
                <a:extLst>
                  <a:ext uri="{FF2B5EF4-FFF2-40B4-BE49-F238E27FC236}">
                    <a16:creationId xmlns:a16="http://schemas.microsoft.com/office/drawing/2014/main" id="{0F5F57C6-731F-A1FF-D7C3-102E414C2790}"/>
                  </a:ext>
                </a:extLst>
              </p:cNvPr>
              <p:cNvSpPr/>
              <p:nvPr/>
            </p:nvSpPr>
            <p:spPr>
              <a:xfrm>
                <a:off x="7545161" y="3499507"/>
                <a:ext cx="1222635" cy="675075"/>
              </a:xfrm>
              <a:custGeom>
                <a:avLst/>
                <a:gdLst>
                  <a:gd name="connsiteX0" fmla="*/ 877598 w 1222635"/>
                  <a:gd name="connsiteY0" fmla="*/ 607568 h 675075"/>
                  <a:gd name="connsiteX1" fmla="*/ 877598 w 1222635"/>
                  <a:gd name="connsiteY1" fmla="*/ 607568 h 675075"/>
                  <a:gd name="connsiteX2" fmla="*/ 1222636 w 1222635"/>
                  <a:gd name="connsiteY2" fmla="*/ 435048 h 675075"/>
                  <a:gd name="connsiteX3" fmla="*/ 1087621 w 1222635"/>
                  <a:gd name="connsiteY3" fmla="*/ 105012 h 675075"/>
                  <a:gd name="connsiteX4" fmla="*/ 1087621 w 1222635"/>
                  <a:gd name="connsiteY4" fmla="*/ 90010 h 675075"/>
                  <a:gd name="connsiteX5" fmla="*/ 952606 w 1222635"/>
                  <a:gd name="connsiteY5" fmla="*/ 45005 h 675075"/>
                  <a:gd name="connsiteX6" fmla="*/ 675075 w 1222635"/>
                  <a:gd name="connsiteY6" fmla="*/ 0 h 675075"/>
                  <a:gd name="connsiteX7" fmla="*/ 397544 w 1222635"/>
                  <a:gd name="connsiteY7" fmla="*/ 45005 h 675075"/>
                  <a:gd name="connsiteX8" fmla="*/ 67508 w 1222635"/>
                  <a:gd name="connsiteY8" fmla="*/ 202522 h 675075"/>
                  <a:gd name="connsiteX9" fmla="*/ 0 w 1222635"/>
                  <a:gd name="connsiteY9" fmla="*/ 337538 h 675075"/>
                  <a:gd name="connsiteX10" fmla="*/ 0 w 1222635"/>
                  <a:gd name="connsiteY10" fmla="*/ 675075 h 675075"/>
                  <a:gd name="connsiteX11" fmla="*/ 810090 w 1222635"/>
                  <a:gd name="connsiteY11" fmla="*/ 675075 h 675075"/>
                  <a:gd name="connsiteX12" fmla="*/ 877598 w 1222635"/>
                  <a:gd name="connsiteY12" fmla="*/ 607568 h 675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2635" h="675075">
                    <a:moveTo>
                      <a:pt x="877598" y="607568"/>
                    </a:moveTo>
                    <a:lnTo>
                      <a:pt x="877598" y="607568"/>
                    </a:lnTo>
                    <a:cubicBezTo>
                      <a:pt x="982609" y="532559"/>
                      <a:pt x="1102623" y="472552"/>
                      <a:pt x="1222636" y="435048"/>
                    </a:cubicBezTo>
                    <a:cubicBezTo>
                      <a:pt x="1140127" y="345038"/>
                      <a:pt x="1087621" y="232526"/>
                      <a:pt x="1087621" y="105012"/>
                    </a:cubicBezTo>
                    <a:cubicBezTo>
                      <a:pt x="1087621" y="97511"/>
                      <a:pt x="1087621" y="97511"/>
                      <a:pt x="1087621" y="90010"/>
                    </a:cubicBezTo>
                    <a:cubicBezTo>
                      <a:pt x="1042616" y="75008"/>
                      <a:pt x="997611" y="52506"/>
                      <a:pt x="952606" y="45005"/>
                    </a:cubicBezTo>
                    <a:cubicBezTo>
                      <a:pt x="870097" y="22502"/>
                      <a:pt x="772586" y="0"/>
                      <a:pt x="675075" y="0"/>
                    </a:cubicBezTo>
                    <a:cubicBezTo>
                      <a:pt x="585065" y="0"/>
                      <a:pt x="487554" y="15002"/>
                      <a:pt x="397544" y="45005"/>
                    </a:cubicBezTo>
                    <a:cubicBezTo>
                      <a:pt x="277531" y="82509"/>
                      <a:pt x="165018" y="135015"/>
                      <a:pt x="67508" y="202522"/>
                    </a:cubicBezTo>
                    <a:cubicBezTo>
                      <a:pt x="22502" y="232526"/>
                      <a:pt x="0" y="285032"/>
                      <a:pt x="0" y="337538"/>
                    </a:cubicBezTo>
                    <a:lnTo>
                      <a:pt x="0" y="675075"/>
                    </a:lnTo>
                    <a:lnTo>
                      <a:pt x="810090" y="675075"/>
                    </a:lnTo>
                    <a:cubicBezTo>
                      <a:pt x="832593" y="645072"/>
                      <a:pt x="847594" y="630070"/>
                      <a:pt x="877598" y="607568"/>
                    </a:cubicBezTo>
                    <a:close/>
                  </a:path>
                </a:pathLst>
              </a:custGeom>
              <a:solidFill>
                <a:schemeClr val="tx2"/>
              </a:solidFill>
              <a:ln w="3740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Lucida Sans"/>
                  <a:ea typeface="+mn-ea"/>
                  <a:cs typeface="+mn-cs"/>
                </a:endParaRPr>
              </a:p>
            </p:txBody>
          </p:sp>
        </p:grpSp>
        <p:grpSp>
          <p:nvGrpSpPr>
            <p:cNvPr id="16" name="Group 15">
              <a:extLst>
                <a:ext uri="{FF2B5EF4-FFF2-40B4-BE49-F238E27FC236}">
                  <a16:creationId xmlns:a16="http://schemas.microsoft.com/office/drawing/2014/main" id="{E9016383-803B-2D13-F98E-62F264B826DF}"/>
                </a:ext>
              </a:extLst>
            </p:cNvPr>
            <p:cNvGrpSpPr/>
            <p:nvPr/>
          </p:nvGrpSpPr>
          <p:grpSpPr>
            <a:xfrm>
              <a:off x="8658800" y="2928999"/>
              <a:ext cx="914400" cy="914400"/>
              <a:chOff x="8658800" y="2928999"/>
              <a:chExt cx="914400" cy="914400"/>
            </a:xfrm>
          </p:grpSpPr>
          <p:sp>
            <p:nvSpPr>
              <p:cNvPr id="15" name="Flowchart: Delay 14">
                <a:extLst>
                  <a:ext uri="{FF2B5EF4-FFF2-40B4-BE49-F238E27FC236}">
                    <a16:creationId xmlns:a16="http://schemas.microsoft.com/office/drawing/2014/main" id="{2BDC9E02-823E-5BAF-90C2-6BF8ED3BA1F1}"/>
                  </a:ext>
                </a:extLst>
              </p:cNvPr>
              <p:cNvSpPr/>
              <p:nvPr/>
            </p:nvSpPr>
            <p:spPr>
              <a:xfrm rot="16200000">
                <a:off x="9009060" y="3173705"/>
                <a:ext cx="216024" cy="438581"/>
              </a:xfrm>
              <a:prstGeom prst="flowChartDelay">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ucida Sans"/>
                  <a:ea typeface="+mn-ea"/>
                  <a:cs typeface="+mn-cs"/>
                </a:endParaRPr>
              </a:p>
            </p:txBody>
          </p:sp>
          <p:pic>
            <p:nvPicPr>
              <p:cNvPr id="14" name="Graphic 13" descr="Graduation cap with solid fill">
                <a:extLst>
                  <a:ext uri="{FF2B5EF4-FFF2-40B4-BE49-F238E27FC236}">
                    <a16:creationId xmlns:a16="http://schemas.microsoft.com/office/drawing/2014/main" id="{72FC77CC-6F92-FB83-A7F4-194AAD1B1D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58800" y="2928999"/>
                <a:ext cx="914400" cy="914400"/>
              </a:xfrm>
              <a:prstGeom prst="rect">
                <a:avLst/>
              </a:prstGeom>
            </p:spPr>
          </p:pic>
        </p:grpSp>
      </p:grpSp>
    </p:spTree>
    <p:extLst>
      <p:ext uri="{BB962C8B-B14F-4D97-AF65-F5344CB8AC3E}">
        <p14:creationId xmlns:p14="http://schemas.microsoft.com/office/powerpoint/2010/main" val="1931268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1714B-01A3-B903-A874-F3A6CF0CC12A}"/>
              </a:ext>
            </a:extLst>
          </p:cNvPr>
          <p:cNvSpPr>
            <a:spLocks noGrp="1"/>
          </p:cNvSpPr>
          <p:nvPr>
            <p:ph type="title" idx="4294967295"/>
          </p:nvPr>
        </p:nvSpPr>
        <p:spPr>
          <a:xfrm>
            <a:off x="838200" y="-1325563"/>
            <a:ext cx="10515600" cy="1325563"/>
          </a:xfrm>
          <a:prstGeom prst="rect">
            <a:avLst/>
          </a:prstGeom>
        </p:spPr>
        <p:txBody>
          <a:bodyPr anchor="b"/>
          <a:lstStyle/>
          <a:p>
            <a:r>
              <a:rPr lang="en-GB" dirty="0"/>
              <a:t>Your Questions</a:t>
            </a:r>
            <a:endParaRPr lang="en-US" dirty="0"/>
          </a:p>
        </p:txBody>
      </p:sp>
      <p:sp>
        <p:nvSpPr>
          <p:cNvPr id="6" name="Content Placeholder 5"/>
          <p:cNvSpPr>
            <a:spLocks noGrp="1"/>
          </p:cNvSpPr>
          <p:nvPr>
            <p:ph sz="quarter" idx="11"/>
          </p:nvPr>
        </p:nvSpPr>
        <p:spPr/>
        <p:txBody>
          <a:bodyPr/>
          <a:lstStyle/>
          <a:p>
            <a:endParaRPr lang="en-GB"/>
          </a:p>
        </p:txBody>
      </p:sp>
    </p:spTree>
    <p:extLst>
      <p:ext uri="{BB962C8B-B14F-4D97-AF65-F5344CB8AC3E}">
        <p14:creationId xmlns:p14="http://schemas.microsoft.com/office/powerpoint/2010/main" val="39357441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CEFD6">
            <a:alpha val="50000"/>
          </a:srgbClr>
        </a:solidFill>
        <a:effectLst/>
      </p:bgPr>
    </p:bg>
    <p:spTree>
      <p:nvGrpSpPr>
        <p:cNvPr id="1" name="Shape 117">
          <a:extLst>
            <a:ext uri="{FF2B5EF4-FFF2-40B4-BE49-F238E27FC236}">
              <a16:creationId xmlns:a16="http://schemas.microsoft.com/office/drawing/2014/main" id="{CF967386-CADC-F117-4B73-925C4262271C}"/>
            </a:ext>
          </a:extLst>
        </p:cNvPr>
        <p:cNvGrpSpPr/>
        <p:nvPr/>
      </p:nvGrpSpPr>
      <p:grpSpPr>
        <a:xfrm>
          <a:off x="0" y="0"/>
          <a:ext cx="0" cy="0"/>
          <a:chOff x="0" y="0"/>
          <a:chExt cx="0" cy="0"/>
        </a:xfrm>
      </p:grpSpPr>
      <p:pic>
        <p:nvPicPr>
          <p:cNvPr id="118" name="Google Shape;118;p1">
            <a:extLst>
              <a:ext uri="{FF2B5EF4-FFF2-40B4-BE49-F238E27FC236}">
                <a16:creationId xmlns:a16="http://schemas.microsoft.com/office/drawing/2014/main" id="{3B59248B-54D4-2AD3-C069-AE0A616288C4}"/>
              </a:ext>
              <a:ext uri="{C183D7F6-B498-43B3-948B-1728B52AA6E4}">
                <adec:decorative xmlns:adec="http://schemas.microsoft.com/office/drawing/2017/decorative" val="1"/>
              </a:ext>
            </a:extLst>
          </p:cNvPr>
          <p:cNvPicPr preferRelativeResize="0"/>
          <p:nvPr/>
        </p:nvPicPr>
        <p:blipFill rotWithShape="1">
          <a:blip r:embed="rId3">
            <a:alphaModFix/>
          </a:blip>
          <a:srcRect l="18366" t="17980" r="46609" b="17801"/>
          <a:stretch/>
        </p:blipFill>
        <p:spPr>
          <a:xfrm>
            <a:off x="5694703" y="0"/>
            <a:ext cx="6497299" cy="6858000"/>
          </a:xfrm>
          <a:prstGeom prst="rect">
            <a:avLst/>
          </a:prstGeom>
          <a:noFill/>
          <a:ln>
            <a:noFill/>
          </a:ln>
        </p:spPr>
      </p:pic>
      <p:pic>
        <p:nvPicPr>
          <p:cNvPr id="9" name="Picture 8" descr="NADP logo">
            <a:extLst>
              <a:ext uri="{FF2B5EF4-FFF2-40B4-BE49-F238E27FC236}">
                <a16:creationId xmlns:a16="http://schemas.microsoft.com/office/drawing/2014/main" id="{5F98C89A-7561-4F1B-9261-855BF298F3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6016" y="272146"/>
            <a:ext cx="5413249" cy="1690880"/>
          </a:xfrm>
          <a:prstGeom prst="rect">
            <a:avLst/>
          </a:prstGeom>
        </p:spPr>
      </p:pic>
      <p:sp>
        <p:nvSpPr>
          <p:cNvPr id="7" name="TextBox 6">
            <a:extLst>
              <a:ext uri="{FF2B5EF4-FFF2-40B4-BE49-F238E27FC236}">
                <a16:creationId xmlns:a16="http://schemas.microsoft.com/office/drawing/2014/main" id="{0A6C180F-E49D-5332-5071-381771D7B33E}"/>
              </a:ext>
            </a:extLst>
          </p:cNvPr>
          <p:cNvSpPr txBox="1"/>
          <p:nvPr/>
        </p:nvSpPr>
        <p:spPr>
          <a:xfrm>
            <a:off x="174761" y="1784346"/>
            <a:ext cx="541324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srgbClr val="000000"/>
                </a:solidFill>
                <a:latin typeface="Arial"/>
              </a:rPr>
              <a:t>Members’ Webinar</a:t>
            </a: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3" name="Title 2">
            <a:extLst>
              <a:ext uri="{FF2B5EF4-FFF2-40B4-BE49-F238E27FC236}">
                <a16:creationId xmlns:a16="http://schemas.microsoft.com/office/drawing/2014/main" id="{C203846B-3F9E-5603-416B-7F993C901F95}"/>
              </a:ext>
            </a:extLst>
          </p:cNvPr>
          <p:cNvSpPr txBox="1">
            <a:spLocks noGrp="1"/>
          </p:cNvSpPr>
          <p:nvPr>
            <p:ph type="title" idx="4294967295"/>
          </p:nvPr>
        </p:nvSpPr>
        <p:spPr>
          <a:xfrm>
            <a:off x="7064478" y="1963026"/>
            <a:ext cx="4724400" cy="44012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A word from our sponsor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000000"/>
                </a:solidFill>
                <a:effectLst/>
                <a:uLnTx/>
                <a:uFillTx/>
                <a:latin typeface="Arial"/>
                <a:ea typeface="+mn-ea"/>
                <a:cs typeface="+mn-cs"/>
              </a:rPr>
              <a:t>Dolphin Computer Access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6" name="TextBox 5">
            <a:extLst>
              <a:ext uri="{FF2B5EF4-FFF2-40B4-BE49-F238E27FC236}">
                <a16:creationId xmlns:a16="http://schemas.microsoft.com/office/drawing/2014/main" id="{68A645C4-4A5A-52CE-1F11-122C4282BA51}"/>
              </a:ext>
            </a:extLst>
          </p:cNvPr>
          <p:cNvSpPr txBox="1"/>
          <p:nvPr/>
        </p:nvSpPr>
        <p:spPr>
          <a:xfrm>
            <a:off x="257273" y="4562406"/>
            <a:ext cx="4724400"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Sponsored by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2" name="Picture 1" descr="Dolphin logo: A blue cartoon dolphin next to the word &quot;Dolphin&quot; in large grey text, with &quot;Computer Access&quot; in small blue text below. ">
            <a:extLst>
              <a:ext uri="{FF2B5EF4-FFF2-40B4-BE49-F238E27FC236}">
                <a16:creationId xmlns:a16="http://schemas.microsoft.com/office/drawing/2014/main" id="{8CAB1671-D6CA-4ED2-AEB9-A0274CE115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689987"/>
            <a:ext cx="5878296" cy="2449290"/>
          </a:xfrm>
          <a:prstGeom prst="rect">
            <a:avLst/>
          </a:prstGeom>
        </p:spPr>
      </p:pic>
    </p:spTree>
    <p:extLst>
      <p:ext uri="{BB962C8B-B14F-4D97-AF65-F5344CB8AC3E}">
        <p14:creationId xmlns:p14="http://schemas.microsoft.com/office/powerpoint/2010/main" val="14168251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1FE2A6F-BC1B-ECC5-9139-D9F869CD341D}"/>
              </a:ext>
            </a:extLst>
          </p:cNvPr>
          <p:cNvSpPr>
            <a:spLocks noGrp="1"/>
          </p:cNvSpPr>
          <p:nvPr>
            <p:ph type="title"/>
          </p:nvPr>
        </p:nvSpPr>
        <p:spPr>
          <a:xfrm>
            <a:off x="322410" y="-173175"/>
            <a:ext cx="10515600" cy="2480235"/>
          </a:xfrm>
        </p:spPr>
        <p:txBody>
          <a:bodyPr>
            <a:normAutofit/>
          </a:bodyPr>
          <a:lstStyle/>
          <a:p>
            <a:r>
              <a:rPr sz="4000" dirty="0"/>
              <a:t>How </a:t>
            </a:r>
            <a:r>
              <a:rPr lang="en-GB" sz="4000" dirty="0"/>
              <a:t>Dolphin Can </a:t>
            </a:r>
            <a:r>
              <a:rPr sz="4000" dirty="0"/>
              <a:t>Support Higher Education</a:t>
            </a:r>
          </a:p>
        </p:txBody>
      </p:sp>
      <p:pic>
        <p:nvPicPr>
          <p:cNvPr id="6" name="Picture 5" descr="Dolphin SuperNova Logo">
            <a:extLst>
              <a:ext uri="{FF2B5EF4-FFF2-40B4-BE49-F238E27FC236}">
                <a16:creationId xmlns:a16="http://schemas.microsoft.com/office/drawing/2014/main" id="{7499F284-BD69-A427-1DE9-CCD21867A261}"/>
              </a:ext>
            </a:extLst>
          </p:cNvPr>
          <p:cNvPicPr>
            <a:picLocks noChangeAspect="1"/>
          </p:cNvPicPr>
          <p:nvPr/>
        </p:nvPicPr>
        <p:blipFill>
          <a:blip r:embed="rId3"/>
          <a:stretch>
            <a:fillRect/>
          </a:stretch>
        </p:blipFill>
        <p:spPr>
          <a:xfrm>
            <a:off x="400529" y="4550940"/>
            <a:ext cx="3144089" cy="1007091"/>
          </a:xfrm>
          <a:prstGeom prst="rect">
            <a:avLst/>
          </a:prstGeom>
        </p:spPr>
      </p:pic>
      <p:sp>
        <p:nvSpPr>
          <p:cNvPr id="8" name="TextBox 7"/>
          <p:cNvSpPr txBox="1"/>
          <p:nvPr/>
        </p:nvSpPr>
        <p:spPr>
          <a:xfrm>
            <a:off x="1396640" y="1464602"/>
            <a:ext cx="3657600" cy="258532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800" b="1"/>
            </a:pPr>
            <a:r>
              <a:rPr kumimoji="0" sz="1800" b="1" i="0" u="none" strike="noStrike" kern="1200" cap="none" spc="0" normalizeH="0" baseline="0" noProof="0" dirty="0">
                <a:ln>
                  <a:noFill/>
                </a:ln>
                <a:solidFill>
                  <a:prstClr val="black"/>
                </a:solidFill>
                <a:effectLst/>
                <a:uLnTx/>
                <a:uFillTx/>
                <a:latin typeface="Aptos" panose="02110004020202020204"/>
                <a:ea typeface="+mn-ea"/>
                <a:cs typeface="+mn-cs"/>
              </a:rPr>
              <a:t>SuperNova Education</a:t>
            </a:r>
          </a:p>
          <a:p>
            <a:pPr marL="457200" marR="0" lvl="1" indent="0" algn="l" defTabSz="914400" rtl="0" eaLnBrk="1" fontAlgn="auto" latinLnBrk="0" hangingPunct="1">
              <a:lnSpc>
                <a:spcPct val="100000"/>
              </a:lnSpc>
              <a:spcBef>
                <a:spcPts val="0"/>
              </a:spcBef>
              <a:spcAft>
                <a:spcPts val="0"/>
              </a:spcAft>
              <a:buClrTx/>
              <a:buSzTx/>
              <a:buFontTx/>
              <a:buNone/>
              <a:tabLst/>
              <a:defRPr sz="1400"/>
            </a:pPr>
            <a:r>
              <a:rPr kumimoji="0" sz="1400" b="0" i="0" u="none" strike="noStrike" kern="1200" cap="none" spc="0" normalizeH="0" baseline="0" noProof="0" dirty="0">
                <a:ln>
                  <a:noFill/>
                </a:ln>
                <a:solidFill>
                  <a:prstClr val="black"/>
                </a:solidFill>
                <a:effectLst/>
                <a:uLnTx/>
                <a:uFillTx/>
                <a:latin typeface="Aptos" panose="02110004020202020204"/>
                <a:ea typeface="+mn-ea"/>
                <a:cs typeface="+mn-cs"/>
              </a:rPr>
              <a:t>Provides screen reading, magnification, and braille support.</a:t>
            </a: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sz="1400"/>
            </a:pPr>
            <a:endParaRPr kumimoji="0"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sz="1400"/>
            </a:pPr>
            <a:r>
              <a:rPr kumimoji="0" sz="1400" b="0" i="0" u="none" strike="noStrike" kern="1200" cap="none" spc="0" normalizeH="0" baseline="0" noProof="0" dirty="0">
                <a:ln>
                  <a:noFill/>
                </a:ln>
                <a:solidFill>
                  <a:prstClr val="black"/>
                </a:solidFill>
                <a:effectLst/>
                <a:uLnTx/>
                <a:uFillTx/>
                <a:latin typeface="Aptos" panose="02110004020202020204"/>
                <a:ea typeface="+mn-ea"/>
                <a:cs typeface="+mn-cs"/>
              </a:rPr>
              <a:t>Ensures full accessibility for digital learning platforms and resources.</a:t>
            </a: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sz="1400"/>
            </a:pPr>
            <a:endParaRPr kumimoji="0"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sz="1400"/>
            </a:pPr>
            <a:r>
              <a:rPr kumimoji="0" sz="1400" b="0" i="0" u="none" strike="noStrike" kern="1200" cap="none" spc="0" normalizeH="0" baseline="0" noProof="0" dirty="0">
                <a:ln>
                  <a:noFill/>
                </a:ln>
                <a:solidFill>
                  <a:prstClr val="black"/>
                </a:solidFill>
                <a:effectLst/>
                <a:uLnTx/>
                <a:uFillTx/>
                <a:latin typeface="Aptos" panose="02110004020202020204"/>
                <a:ea typeface="+mn-ea"/>
                <a:cs typeface="+mn-cs"/>
              </a:rPr>
              <a:t>Empowers independence and equal participation in lectures and assessments.</a:t>
            </a:r>
          </a:p>
        </p:txBody>
      </p:sp>
      <p:pic>
        <p:nvPicPr>
          <p:cNvPr id="3" name="Picture 2" descr="Dolphin Easy Reader Logo">
            <a:extLst>
              <a:ext uri="{FF2B5EF4-FFF2-40B4-BE49-F238E27FC236}">
                <a16:creationId xmlns:a16="http://schemas.microsoft.com/office/drawing/2014/main" id="{740FC5B3-37EC-CDE8-9733-85440E7C225D}"/>
              </a:ext>
            </a:extLst>
          </p:cNvPr>
          <p:cNvPicPr>
            <a:picLocks noChangeAspect="1"/>
          </p:cNvPicPr>
          <p:nvPr/>
        </p:nvPicPr>
        <p:blipFill>
          <a:blip r:embed="rId4"/>
          <a:stretch>
            <a:fillRect/>
          </a:stretch>
        </p:blipFill>
        <p:spPr>
          <a:xfrm>
            <a:off x="8198329" y="4054061"/>
            <a:ext cx="3144089" cy="1766342"/>
          </a:xfrm>
          <a:prstGeom prst="rect">
            <a:avLst/>
          </a:prstGeom>
        </p:spPr>
      </p:pic>
      <p:sp>
        <p:nvSpPr>
          <p:cNvPr id="9" name="TextBox 8"/>
          <p:cNvSpPr txBox="1"/>
          <p:nvPr/>
        </p:nvSpPr>
        <p:spPr>
          <a:xfrm>
            <a:off x="6171120" y="1464602"/>
            <a:ext cx="4666890" cy="23698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800" b="1"/>
            </a:pPr>
            <a:r>
              <a:rPr kumimoji="0" sz="1800" b="1" i="0" u="none" strike="noStrike" kern="1200" cap="none" spc="0" normalizeH="0" baseline="0" noProof="0" dirty="0" err="1">
                <a:ln>
                  <a:noFill/>
                </a:ln>
                <a:solidFill>
                  <a:prstClr val="black"/>
                </a:solidFill>
                <a:effectLst/>
                <a:uLnTx/>
                <a:uFillTx/>
                <a:latin typeface="Aptos" panose="02110004020202020204"/>
                <a:ea typeface="+mn-ea"/>
                <a:cs typeface="+mn-cs"/>
              </a:rPr>
              <a:t>EasyReader</a:t>
            </a:r>
            <a:endParaRPr kumimoji="0" sz="18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sz="1400"/>
            </a:pPr>
            <a:r>
              <a:rPr kumimoji="0" sz="1400" b="0" i="0" u="none" strike="noStrike" kern="1200" cap="none" spc="0" normalizeH="0" baseline="0" noProof="0" dirty="0">
                <a:ln>
                  <a:noFill/>
                </a:ln>
                <a:solidFill>
                  <a:prstClr val="black"/>
                </a:solidFill>
                <a:effectLst/>
                <a:uLnTx/>
                <a:uFillTx/>
                <a:latin typeface="Aptos" panose="02110004020202020204"/>
                <a:ea typeface="+mn-ea"/>
                <a:cs typeface="+mn-cs"/>
              </a:rPr>
              <a:t>Gives access to textbooks and academic materials in accessible formats (DAISY, EPUB).</a:t>
            </a: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sz="1400"/>
            </a:pPr>
            <a:endParaRPr kumimoji="0"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sz="1400"/>
            </a:pPr>
            <a:r>
              <a:rPr kumimoji="0" sz="1400" b="0" i="0" u="none" strike="noStrike" kern="1200" cap="none" spc="0" normalizeH="0" baseline="0" noProof="0" dirty="0">
                <a:ln>
                  <a:noFill/>
                </a:ln>
                <a:solidFill>
                  <a:prstClr val="black"/>
                </a:solidFill>
                <a:effectLst/>
                <a:uLnTx/>
                <a:uFillTx/>
                <a:latin typeface="Aptos" panose="02110004020202020204"/>
                <a:ea typeface="+mn-ea"/>
                <a:cs typeface="+mn-cs"/>
              </a:rPr>
              <a:t>Simplifies navigation and reading for study and leisure.</a:t>
            </a: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sz="1400"/>
            </a:pPr>
            <a:endParaRPr kumimoji="0"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sz="1400"/>
            </a:pPr>
            <a:r>
              <a:rPr kumimoji="0" sz="1400" b="0" i="0" u="none" strike="noStrike" kern="1200" cap="none" spc="0" normalizeH="0" baseline="0" noProof="0" dirty="0">
                <a:ln>
                  <a:noFill/>
                </a:ln>
                <a:solidFill>
                  <a:prstClr val="black"/>
                </a:solidFill>
                <a:effectLst/>
                <a:uLnTx/>
                <a:uFillTx/>
                <a:latin typeface="Aptos" panose="02110004020202020204"/>
                <a:ea typeface="+mn-ea"/>
                <a:cs typeface="+mn-cs"/>
              </a:rPr>
              <a:t>Enhances inclusion and supports wellbeing by reducing barriers.</a:t>
            </a:r>
          </a:p>
        </p:txBody>
      </p:sp>
      <p:sp>
        <p:nvSpPr>
          <p:cNvPr id="10" name="TextBox 9"/>
          <p:cNvSpPr txBox="1"/>
          <p:nvPr/>
        </p:nvSpPr>
        <p:spPr>
          <a:xfrm>
            <a:off x="3544618" y="3834482"/>
            <a:ext cx="7772400" cy="172354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800" b="1"/>
            </a:pPr>
            <a:r>
              <a:rPr kumimoji="0" sz="1800" b="1" i="0" u="none" strike="noStrike" kern="1200" cap="none" spc="0" normalizeH="0" baseline="0" noProof="0" dirty="0">
                <a:ln>
                  <a:noFill/>
                </a:ln>
                <a:solidFill>
                  <a:prstClr val="black"/>
                </a:solidFill>
                <a:effectLst/>
                <a:uLnTx/>
                <a:uFillTx/>
                <a:latin typeface="Aptos" panose="02110004020202020204"/>
                <a:ea typeface="+mn-ea"/>
                <a:cs typeface="+mn-cs"/>
              </a:rPr>
              <a:t>Together</a:t>
            </a:r>
          </a:p>
          <a:p>
            <a:pPr marL="457200" marR="0" lvl="1" indent="0" algn="l" defTabSz="914400" rtl="0" eaLnBrk="1" fontAlgn="auto" latinLnBrk="0" hangingPunct="1">
              <a:lnSpc>
                <a:spcPct val="100000"/>
              </a:lnSpc>
              <a:spcBef>
                <a:spcPts val="0"/>
              </a:spcBef>
              <a:spcAft>
                <a:spcPts val="0"/>
              </a:spcAft>
              <a:buClrTx/>
              <a:buSzTx/>
              <a:buFontTx/>
              <a:buNone/>
              <a:tabLst/>
              <a:defRPr sz="1400"/>
            </a:pPr>
            <a:r>
              <a:rPr kumimoji="0" sz="1400" b="0" i="0" u="none" strike="noStrike" kern="1200" cap="none" spc="0" normalizeH="0" baseline="0" noProof="0" dirty="0">
                <a:ln>
                  <a:noFill/>
                </a:ln>
                <a:solidFill>
                  <a:prstClr val="black"/>
                </a:solidFill>
                <a:effectLst/>
                <a:uLnTx/>
                <a:uFillTx/>
                <a:latin typeface="Aptos" panose="02110004020202020204"/>
                <a:ea typeface="+mn-ea"/>
                <a:cs typeface="+mn-cs"/>
              </a:rPr>
              <a:t>Improve academic success and confidence.</a:t>
            </a: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sz="1400"/>
            </a:pPr>
            <a:endParaRPr kumimoji="0"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sz="1400"/>
            </a:pPr>
            <a:r>
              <a:rPr kumimoji="0" sz="1400" b="0" i="0" u="none" strike="noStrike" kern="1200" cap="none" spc="0" normalizeH="0" baseline="0" noProof="0" dirty="0">
                <a:ln>
                  <a:noFill/>
                </a:ln>
                <a:solidFill>
                  <a:prstClr val="black"/>
                </a:solidFill>
                <a:effectLst/>
                <a:uLnTx/>
                <a:uFillTx/>
                <a:latin typeface="Aptos" panose="02110004020202020204"/>
                <a:ea typeface="+mn-ea"/>
                <a:cs typeface="+mn-cs"/>
              </a:rPr>
              <a:t>Support social and emotional wellbeing.</a:t>
            </a: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sz="1400"/>
            </a:pPr>
            <a:endParaRPr kumimoji="0"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sz="1400"/>
            </a:pPr>
            <a:r>
              <a:rPr kumimoji="0" sz="1400" b="0" i="0" u="none" strike="noStrike" kern="1200" cap="none" spc="0" normalizeH="0" baseline="0" noProof="0" dirty="0">
                <a:ln>
                  <a:noFill/>
                </a:ln>
                <a:solidFill>
                  <a:prstClr val="black"/>
                </a:solidFill>
                <a:effectLst/>
                <a:uLnTx/>
                <a:uFillTx/>
                <a:latin typeface="Aptos" panose="02110004020202020204"/>
                <a:ea typeface="+mn-ea"/>
                <a:cs typeface="+mn-cs"/>
              </a:rPr>
              <a:t>Enable universities to meet accessibility standards.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CEFD6">
            <a:alpha val="50000"/>
          </a:srgbClr>
        </a:solidFill>
        <a:effectLst/>
      </p:bgPr>
    </p:bg>
    <p:spTree>
      <p:nvGrpSpPr>
        <p:cNvPr id="1" name="Shape 117">
          <a:extLst>
            <a:ext uri="{FF2B5EF4-FFF2-40B4-BE49-F238E27FC236}">
              <a16:creationId xmlns:a16="http://schemas.microsoft.com/office/drawing/2014/main" id="{2711EF2C-F08E-4968-CD73-402571A331BC}"/>
            </a:ext>
          </a:extLst>
        </p:cNvPr>
        <p:cNvGrpSpPr/>
        <p:nvPr/>
      </p:nvGrpSpPr>
      <p:grpSpPr>
        <a:xfrm>
          <a:off x="0" y="0"/>
          <a:ext cx="0" cy="0"/>
          <a:chOff x="0" y="0"/>
          <a:chExt cx="0" cy="0"/>
        </a:xfrm>
      </p:grpSpPr>
      <p:pic>
        <p:nvPicPr>
          <p:cNvPr id="118" name="Google Shape;118;p1">
            <a:extLst>
              <a:ext uri="{FF2B5EF4-FFF2-40B4-BE49-F238E27FC236}">
                <a16:creationId xmlns:a16="http://schemas.microsoft.com/office/drawing/2014/main" id="{4570B0CE-CEF7-D273-3959-B919843B1B59}"/>
              </a:ext>
              <a:ext uri="{C183D7F6-B498-43B3-948B-1728B52AA6E4}">
                <adec:decorative xmlns:adec="http://schemas.microsoft.com/office/drawing/2017/decorative" val="1"/>
              </a:ext>
            </a:extLst>
          </p:cNvPr>
          <p:cNvPicPr preferRelativeResize="0"/>
          <p:nvPr/>
        </p:nvPicPr>
        <p:blipFill rotWithShape="1">
          <a:blip r:embed="rId3">
            <a:alphaModFix/>
          </a:blip>
          <a:srcRect l="18366" t="17980" r="46609" b="17801"/>
          <a:stretch/>
        </p:blipFill>
        <p:spPr>
          <a:xfrm>
            <a:off x="5694703" y="0"/>
            <a:ext cx="6497299" cy="6858000"/>
          </a:xfrm>
          <a:prstGeom prst="rect">
            <a:avLst/>
          </a:prstGeom>
          <a:noFill/>
          <a:ln>
            <a:noFill/>
          </a:ln>
        </p:spPr>
      </p:pic>
      <p:pic>
        <p:nvPicPr>
          <p:cNvPr id="13" name="Picture 12" descr="NADP logo">
            <a:extLst>
              <a:ext uri="{FF2B5EF4-FFF2-40B4-BE49-F238E27FC236}">
                <a16:creationId xmlns:a16="http://schemas.microsoft.com/office/drawing/2014/main" id="{C093C5A7-64E6-52CF-63FA-ABA6E1CD69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6016" y="272146"/>
            <a:ext cx="5413249" cy="1690880"/>
          </a:xfrm>
          <a:prstGeom prst="rect">
            <a:avLst/>
          </a:prstGeom>
        </p:spPr>
      </p:pic>
      <p:sp>
        <p:nvSpPr>
          <p:cNvPr id="2" name="TextBox 1">
            <a:extLst>
              <a:ext uri="{FF2B5EF4-FFF2-40B4-BE49-F238E27FC236}">
                <a16:creationId xmlns:a16="http://schemas.microsoft.com/office/drawing/2014/main" id="{7165A962-88AB-EE46-5CF2-5CB3536BB1F6}"/>
              </a:ext>
            </a:extLst>
          </p:cNvPr>
          <p:cNvSpPr txBox="1"/>
          <p:nvPr/>
        </p:nvSpPr>
        <p:spPr>
          <a:xfrm>
            <a:off x="174761" y="1784346"/>
            <a:ext cx="541324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srgbClr val="000000"/>
                </a:solidFill>
                <a:latin typeface="Arial"/>
              </a:rPr>
              <a:t>Members’ Webinar</a:t>
            </a: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1" name="Title 10">
            <a:extLst>
              <a:ext uri="{FF2B5EF4-FFF2-40B4-BE49-F238E27FC236}">
                <a16:creationId xmlns:a16="http://schemas.microsoft.com/office/drawing/2014/main" id="{0FD1B31B-43D6-095B-BE92-104D624F56E4}"/>
              </a:ext>
            </a:extLst>
          </p:cNvPr>
          <p:cNvSpPr txBox="1">
            <a:spLocks noGrp="1"/>
          </p:cNvSpPr>
          <p:nvPr>
            <p:ph type="title" idx="4294967295"/>
          </p:nvPr>
        </p:nvSpPr>
        <p:spPr>
          <a:xfrm>
            <a:off x="7080925" y="2531081"/>
            <a:ext cx="5413248" cy="20313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Arial"/>
                <a:ea typeface="+mn-ea"/>
                <a:cs typeface="+mn-cs"/>
              </a:rPr>
              <a:t>Break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Arial"/>
                <a:ea typeface="+mn-ea"/>
                <a:cs typeface="+mn-cs"/>
              </a:rPr>
              <a:t>1.50pm-2.00pm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3" name="TextBox 2">
            <a:extLst>
              <a:ext uri="{FF2B5EF4-FFF2-40B4-BE49-F238E27FC236}">
                <a16:creationId xmlns:a16="http://schemas.microsoft.com/office/drawing/2014/main" id="{E8586393-A5F5-CE31-9F86-7877FEF8B45E}"/>
              </a:ext>
            </a:extLst>
          </p:cNvPr>
          <p:cNvSpPr txBox="1"/>
          <p:nvPr/>
        </p:nvSpPr>
        <p:spPr>
          <a:xfrm>
            <a:off x="257273" y="4562406"/>
            <a:ext cx="4724400"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Sponsored by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4" name="Picture 3" descr="Dolphin logo: A blue cartoon dolphin next to the word &quot;Dolphin&quot; in large grey text, with &quot;Computer Access&quot; in small blue text below. ">
            <a:extLst>
              <a:ext uri="{FF2B5EF4-FFF2-40B4-BE49-F238E27FC236}">
                <a16:creationId xmlns:a16="http://schemas.microsoft.com/office/drawing/2014/main" id="{66143123-B07C-99AE-B9B8-90DD502BD8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689987"/>
            <a:ext cx="5878296" cy="2449290"/>
          </a:xfrm>
          <a:prstGeom prst="rect">
            <a:avLst/>
          </a:prstGeom>
        </p:spPr>
      </p:pic>
    </p:spTree>
    <p:extLst>
      <p:ext uri="{BB962C8B-B14F-4D97-AF65-F5344CB8AC3E}">
        <p14:creationId xmlns:p14="http://schemas.microsoft.com/office/powerpoint/2010/main" val="11943668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CasellaDiTesto 8">
            <a:extLst>
              <a:ext uri="{FF2B5EF4-FFF2-40B4-BE49-F238E27FC236}">
                <a16:creationId xmlns:a16="http://schemas.microsoft.com/office/drawing/2014/main" id="{9B833A01-0C2C-A03C-C5B4-C5401D2BF1E0}"/>
              </a:ext>
            </a:extLst>
          </p:cNvPr>
          <p:cNvSpPr txBox="1">
            <a:spLocks noGrp="1"/>
          </p:cNvSpPr>
          <p:nvPr>
            <p:ph type="title" idx="4294967295"/>
          </p:nvPr>
        </p:nvSpPr>
        <p:spPr>
          <a:xfrm>
            <a:off x="472440" y="2305615"/>
            <a:ext cx="11247120" cy="22467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Designing university guidance for the educational inclusion of students with vision impairment in Higher Education: A participatory research approach</a:t>
            </a:r>
            <a:endParaRPr kumimoji="0" lang="it-IT" sz="3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
        <p:nvSpPr>
          <p:cNvPr id="11" name="CasellaDiTesto 10">
            <a:extLst>
              <a:ext uri="{FF2B5EF4-FFF2-40B4-BE49-F238E27FC236}">
                <a16:creationId xmlns:a16="http://schemas.microsoft.com/office/drawing/2014/main" id="{51299BFD-E0F4-F9F8-6E9C-75BD3EEACAE7}"/>
              </a:ext>
            </a:extLst>
          </p:cNvPr>
          <p:cNvSpPr txBox="1"/>
          <p:nvPr/>
        </p:nvSpPr>
        <p:spPr>
          <a:xfrm>
            <a:off x="472440" y="4755251"/>
            <a:ext cx="11247120" cy="235449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7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Supporting Blind and Visually Impaired Students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it-IT" sz="24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Ifigeneia Manitsa</a:t>
            </a:r>
            <a:r>
              <a:rPr kumimoji="0" lang="it-IT" sz="24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Research Fellow, School of Education, University of Birmingham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hlinkClick r:id="rId2"/>
              </a:rPr>
              <a:t>i.manitsa@vham.ac.uk</a:t>
            </a:r>
            <a:r>
              <a:rPr kumimoji="0" lang="it-IT" sz="24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pic>
        <p:nvPicPr>
          <p:cNvPr id="3" name="Picture 2" descr="University of Birmingham Logo">
            <a:extLst>
              <a:ext uri="{FF2B5EF4-FFF2-40B4-BE49-F238E27FC236}">
                <a16:creationId xmlns:a16="http://schemas.microsoft.com/office/drawing/2014/main" id="{E9D105B2-8D1C-22AB-3CAD-22CD1FA2F10A}"/>
              </a:ext>
            </a:extLst>
          </p:cNvPr>
          <p:cNvPicPr>
            <a:picLocks noChangeAspect="1"/>
          </p:cNvPicPr>
          <p:nvPr/>
        </p:nvPicPr>
        <p:blipFill>
          <a:blip r:embed="rId3"/>
          <a:stretch>
            <a:fillRect/>
          </a:stretch>
        </p:blipFill>
        <p:spPr>
          <a:xfrm>
            <a:off x="3651132" y="487078"/>
            <a:ext cx="4889736" cy="1615670"/>
          </a:xfrm>
          <a:prstGeom prst="rect">
            <a:avLst/>
          </a:prstGeom>
        </p:spPr>
      </p:pic>
    </p:spTree>
    <p:extLst>
      <p:ext uri="{BB962C8B-B14F-4D97-AF65-F5344CB8AC3E}">
        <p14:creationId xmlns:p14="http://schemas.microsoft.com/office/powerpoint/2010/main" val="120413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BAFF354-2F93-A486-7323-9B5A26F2B5E9}"/>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5EC9F1B7-F05C-17D0-0DC0-F6219ACDD6B4}"/>
              </a:ext>
            </a:extLst>
          </p:cNvPr>
          <p:cNvSpPr txBox="1">
            <a:spLocks noGrp="1"/>
          </p:cNvSpPr>
          <p:nvPr>
            <p:ph type="title" idx="4294967295"/>
          </p:nvPr>
        </p:nvSpPr>
        <p:spPr>
          <a:xfrm>
            <a:off x="564984" y="448841"/>
            <a:ext cx="1124712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3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Introduction</a:t>
            </a:r>
            <a:r>
              <a:rPr kumimoji="0" lang="it-IT" sz="3500" b="1" i="0" u="none" strike="noStrike" kern="1200" cap="none" spc="0" normalizeH="0" baseline="0" noProof="0" dirty="0">
                <a:ln>
                  <a:noFill/>
                </a:ln>
                <a:solidFill>
                  <a:schemeClr val="bg1"/>
                </a:solidFill>
                <a:effectLst/>
                <a:uLnTx/>
                <a:uFillTx/>
                <a:latin typeface="Verdana" panose="020B0604030504040204" pitchFamily="34" charset="0"/>
                <a:ea typeface="+mn-ea"/>
                <a:cs typeface="+mn-cs"/>
              </a:rPr>
              <a:t> </a:t>
            </a:r>
            <a:r>
              <a:rPr kumimoji="0" lang="it-IT" sz="3500" b="1"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(Birmingham 1)</a:t>
            </a:r>
            <a:endParaRPr kumimoji="0" lang="it-IT" sz="35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endParaRPr>
          </a:p>
        </p:txBody>
      </p:sp>
      <p:sp>
        <p:nvSpPr>
          <p:cNvPr id="11" name="CasellaDiTesto 10">
            <a:extLst>
              <a:ext uri="{FF2B5EF4-FFF2-40B4-BE49-F238E27FC236}">
                <a16:creationId xmlns:a16="http://schemas.microsoft.com/office/drawing/2014/main" id="{AF3C5467-FF2B-2C62-6811-00E756D52812}"/>
              </a:ext>
            </a:extLst>
          </p:cNvPr>
          <p:cNvSpPr txBox="1"/>
          <p:nvPr/>
        </p:nvSpPr>
        <p:spPr>
          <a:xfrm>
            <a:off x="289562" y="1427987"/>
            <a:ext cx="10971996" cy="4981172"/>
          </a:xfrm>
          <a:prstGeom prst="rect">
            <a:avLst/>
          </a:prstGeom>
          <a:noFill/>
        </p:spPr>
        <p:txBody>
          <a:bodyPr wrap="square">
            <a:spAutoFit/>
          </a:bodyPr>
          <a:lstStyle/>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HESA (Higher Education Statistics Agency) reports in the academic year 2020/21 that there were 3,450 students enrolled in UK universities whom they categorised as “blind or with a serious visual impairment”. This number has risen steadily over the last decade.</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There does not appear to be adequate guidelines in place to support this group in terms of social inclusion and social emotional needs (Croft, 2020).</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University students have expressed their dissatisfaction with both the social support available to them and the lack of staff training in this area (Manitsa &amp; </a:t>
            </a:r>
            <a:r>
              <a:rPr kumimoji="0" lang="en-GB" sz="2400" b="0" i="0" u="none" strike="noStrike" kern="1200" cap="none" spc="0" normalizeH="0" baseline="0" noProof="0" dirty="0" err="1">
                <a:ln>
                  <a:noFill/>
                </a:ln>
                <a:solidFill>
                  <a:prstClr val="black"/>
                </a:solidFill>
                <a:effectLst/>
                <a:uLnTx/>
                <a:uFillTx/>
                <a:latin typeface="Verdana" panose="020B0604030504040204" pitchFamily="34" charset="0"/>
                <a:ea typeface="+mn-ea"/>
                <a:cs typeface="+mn-cs"/>
              </a:rPr>
              <a:t>Doikou</a:t>
            </a: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2020).</a:t>
            </a:r>
          </a:p>
        </p:txBody>
      </p:sp>
    </p:spTree>
    <p:extLst>
      <p:ext uri="{BB962C8B-B14F-4D97-AF65-F5344CB8AC3E}">
        <p14:creationId xmlns:p14="http://schemas.microsoft.com/office/powerpoint/2010/main" val="3103419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07D9320-D988-8728-9FAB-2FE96640BD8F}"/>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3E3869B8-C858-524A-D6EE-537FD02F2195}"/>
              </a:ext>
            </a:extLst>
          </p:cNvPr>
          <p:cNvSpPr txBox="1">
            <a:spLocks noGrp="1"/>
          </p:cNvSpPr>
          <p:nvPr>
            <p:ph type="title" idx="4294967295"/>
          </p:nvPr>
        </p:nvSpPr>
        <p:spPr>
          <a:xfrm>
            <a:off x="564984" y="448841"/>
            <a:ext cx="1124712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3500" b="1" i="0" u="none" strike="noStrike" kern="1200" cap="none" spc="0" normalizeH="0" baseline="0" noProof="0" dirty="0">
                <a:ln>
                  <a:noFill/>
                </a:ln>
                <a:solidFill>
                  <a:schemeClr val="bg1"/>
                </a:solidFill>
                <a:effectLst/>
                <a:uLnTx/>
                <a:uFillTx/>
                <a:latin typeface="Verdana" panose="020B0604030504040204" pitchFamily="34" charset="0"/>
                <a:ea typeface="+mn-ea"/>
                <a:cs typeface="+mn-cs"/>
              </a:rPr>
              <a:t>Introduction </a:t>
            </a:r>
            <a:r>
              <a:rPr kumimoji="0" lang="it-IT" sz="3500" b="1"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(Birmingham 2)</a:t>
            </a:r>
            <a:endParaRPr kumimoji="0" lang="it-IT" sz="35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endParaRPr>
          </a:p>
        </p:txBody>
      </p:sp>
      <p:sp>
        <p:nvSpPr>
          <p:cNvPr id="11" name="CasellaDiTesto 10">
            <a:extLst>
              <a:ext uri="{FF2B5EF4-FFF2-40B4-BE49-F238E27FC236}">
                <a16:creationId xmlns:a16="http://schemas.microsoft.com/office/drawing/2014/main" id="{3DDA18A1-DDCD-9C86-7352-7215336811B6}"/>
              </a:ext>
            </a:extLst>
          </p:cNvPr>
          <p:cNvSpPr txBox="1"/>
          <p:nvPr/>
        </p:nvSpPr>
        <p:spPr>
          <a:xfrm>
            <a:off x="289562" y="1427987"/>
            <a:ext cx="10971996" cy="5430013"/>
          </a:xfrm>
          <a:prstGeom prst="rect">
            <a:avLst/>
          </a:prstGeom>
          <a:noFill/>
        </p:spPr>
        <p:txBody>
          <a:bodyPr wrap="square">
            <a:spAutoFit/>
          </a:bodyPr>
          <a:lstStyle/>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Past research has highlighted several issues relevant to the current study:</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Reporting of mental health difficulties in students with vision impairment</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The relationship between social relationships and self-esteem</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The importance of social and emotional support for well-being and independent living</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The importance of institutional support for students with VI in universities</a:t>
            </a:r>
          </a:p>
          <a:p>
            <a:pPr marL="342900" marR="0" lvl="0" indent="-342900" algn="l" defTabSz="457200" rtl="0" eaLnBrk="1" fontAlgn="auto" latinLnBrk="0" hangingPunct="1">
              <a:lnSpc>
                <a:spcPts val="3500"/>
              </a:lnSpc>
              <a:spcBef>
                <a:spcPts val="0"/>
              </a:spcBef>
              <a:spcAft>
                <a:spcPts val="0"/>
              </a:spcAft>
              <a:buClrTx/>
              <a:buSzTx/>
              <a:buFont typeface="Wingdings" panose="05000000000000000000" pitchFamily="2" charset="2"/>
              <a:buChar char="Ø"/>
              <a:tabLst/>
              <a:defRPr/>
            </a:pPr>
            <a:endPar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However, a review of literature highlighted a significant gap in research focussed on university settings.</a:t>
            </a:r>
          </a:p>
        </p:txBody>
      </p:sp>
    </p:spTree>
    <p:extLst>
      <p:ext uri="{BB962C8B-B14F-4D97-AF65-F5344CB8AC3E}">
        <p14:creationId xmlns:p14="http://schemas.microsoft.com/office/powerpoint/2010/main" val="18364167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0D2AC28-6A6A-5BC0-3A95-EC5E05C44649}"/>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EA9BD911-6F65-308B-542D-F67E1DC2E132}"/>
              </a:ext>
            </a:extLst>
          </p:cNvPr>
          <p:cNvSpPr txBox="1">
            <a:spLocks noGrp="1"/>
          </p:cNvSpPr>
          <p:nvPr>
            <p:ph type="title" idx="4294967295"/>
          </p:nvPr>
        </p:nvSpPr>
        <p:spPr>
          <a:xfrm>
            <a:off x="289562" y="454164"/>
            <a:ext cx="1124712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3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Key Objectives</a:t>
            </a:r>
            <a:endParaRPr kumimoji="0" lang="it-IT" sz="35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
        <p:nvSpPr>
          <p:cNvPr id="11" name="CasellaDiTesto 10">
            <a:extLst>
              <a:ext uri="{FF2B5EF4-FFF2-40B4-BE49-F238E27FC236}">
                <a16:creationId xmlns:a16="http://schemas.microsoft.com/office/drawing/2014/main" id="{D6313963-28A8-5393-E2B9-DE4C811017EC}"/>
              </a:ext>
            </a:extLst>
          </p:cNvPr>
          <p:cNvSpPr txBox="1"/>
          <p:nvPr/>
        </p:nvSpPr>
        <p:spPr>
          <a:xfrm>
            <a:off x="289562" y="1427987"/>
            <a:ext cx="10971996" cy="4975849"/>
          </a:xfrm>
          <a:prstGeom prst="rect">
            <a:avLst/>
          </a:prstGeom>
          <a:noFill/>
        </p:spPr>
        <p:txBody>
          <a:bodyPr wrap="square">
            <a:spAutoFit/>
          </a:bodyPr>
          <a:lstStyle/>
          <a:p>
            <a:pPr marL="457200" marR="0" lvl="0" indent="-457200" algn="l" defTabSz="457200" rtl="0" eaLnBrk="1" fontAlgn="auto" latinLnBrk="0" hangingPunct="1">
              <a:lnSpc>
                <a:spcPts val="3500"/>
              </a:lnSpc>
              <a:spcBef>
                <a:spcPts val="0"/>
              </a:spcBef>
              <a:spcAft>
                <a:spcPts val="0"/>
              </a:spcAft>
              <a:buClrTx/>
              <a:buSzTx/>
              <a:buFont typeface="+mj-lt"/>
              <a:buAutoNum type="arabicPeriod"/>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To explore the lived experiences of students with VI in Higher Education (HE).</a:t>
            </a:r>
          </a:p>
          <a:p>
            <a:pPr marL="457200" marR="0" lvl="0" indent="-457200" algn="l" defTabSz="457200" rtl="0" eaLnBrk="1" fontAlgn="auto" latinLnBrk="0" hangingPunct="1">
              <a:lnSpc>
                <a:spcPts val="3500"/>
              </a:lnSpc>
              <a:spcBef>
                <a:spcPts val="0"/>
              </a:spcBef>
              <a:spcAft>
                <a:spcPts val="0"/>
              </a:spcAft>
              <a:buClrTx/>
              <a:buSzTx/>
              <a:buFont typeface="+mj-lt"/>
              <a:buAutoNum type="arabicPeriod"/>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To identify the lack of holistic and person-centred approaches to the socio-emotional needs of individuals with VI wishing to attend HE in the UK. </a:t>
            </a:r>
          </a:p>
          <a:p>
            <a:pPr marL="457200" marR="0" lvl="0" indent="-457200" algn="l" defTabSz="457200" rtl="0" eaLnBrk="1" fontAlgn="auto" latinLnBrk="0" hangingPunct="1">
              <a:lnSpc>
                <a:spcPts val="3500"/>
              </a:lnSpc>
              <a:spcBef>
                <a:spcPts val="0"/>
              </a:spcBef>
              <a:spcAft>
                <a:spcPts val="0"/>
              </a:spcAft>
              <a:buClrTx/>
              <a:buSzTx/>
              <a:buFont typeface="+mj-lt"/>
              <a:buAutoNum type="arabicPeriod"/>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To acknowledge the socio-emotional needs of students with VI and the urgent need to provide socio-emotional support at all educational levels.</a:t>
            </a:r>
          </a:p>
          <a:p>
            <a:pPr marL="457200" marR="0" lvl="0" indent="-457200" algn="l" defTabSz="457200" rtl="0" eaLnBrk="1" fontAlgn="auto" latinLnBrk="0" hangingPunct="1">
              <a:lnSpc>
                <a:spcPts val="3500"/>
              </a:lnSpc>
              <a:spcBef>
                <a:spcPts val="0"/>
              </a:spcBef>
              <a:spcAft>
                <a:spcPts val="0"/>
              </a:spcAft>
              <a:buClrTx/>
              <a:buSzTx/>
              <a:buFont typeface="+mj-lt"/>
              <a:buAutoNum type="arabicPeriod"/>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To initiate the development of university guidance that will address the socio-emotional needs of students with VI and can be implemented at university level based on participatory research and co-production.</a:t>
            </a:r>
          </a:p>
          <a:p>
            <a:pPr marL="457200" marR="0" lvl="0" indent="-457200" algn="l" defTabSz="457200" rtl="0" eaLnBrk="1" fontAlgn="auto" latinLnBrk="0" hangingPunct="1">
              <a:lnSpc>
                <a:spcPts val="3500"/>
              </a:lnSpc>
              <a:spcBef>
                <a:spcPts val="0"/>
              </a:spcBef>
              <a:spcAft>
                <a:spcPts val="0"/>
              </a:spcAft>
              <a:buClrTx/>
              <a:buSzTx/>
              <a:buFont typeface="+mj-lt"/>
              <a:buAutoNum type="arabicPeriod"/>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To promote the social inclusion of people with VI in HE. </a:t>
            </a:r>
          </a:p>
        </p:txBody>
      </p:sp>
    </p:spTree>
    <p:extLst>
      <p:ext uri="{BB962C8B-B14F-4D97-AF65-F5344CB8AC3E}">
        <p14:creationId xmlns:p14="http://schemas.microsoft.com/office/powerpoint/2010/main" val="715891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EFD6">
            <a:alpha val="50000"/>
          </a:srgbClr>
        </a:solidFill>
        <a:effectLst/>
      </p:bgPr>
    </p:bg>
    <p:spTree>
      <p:nvGrpSpPr>
        <p:cNvPr id="1" name="">
          <a:extLst>
            <a:ext uri="{FF2B5EF4-FFF2-40B4-BE49-F238E27FC236}">
              <a16:creationId xmlns:a16="http://schemas.microsoft.com/office/drawing/2014/main" id="{96BF2DF3-70B2-F236-2B20-BA37D66856F0}"/>
            </a:ext>
          </a:extLst>
        </p:cNvPr>
        <p:cNvGrpSpPr/>
        <p:nvPr/>
      </p:nvGrpSpPr>
      <p:grpSpPr>
        <a:xfrm>
          <a:off x="0" y="0"/>
          <a:ext cx="0" cy="0"/>
          <a:chOff x="0" y="0"/>
          <a:chExt cx="0" cy="0"/>
        </a:xfrm>
      </p:grpSpPr>
      <p:sp>
        <p:nvSpPr>
          <p:cNvPr id="6" name="Google Shape;129;p2">
            <a:extLst>
              <a:ext uri="{FF2B5EF4-FFF2-40B4-BE49-F238E27FC236}">
                <a16:creationId xmlns:a16="http://schemas.microsoft.com/office/drawing/2014/main" id="{F0F3CCFA-B10F-E4E0-6AFF-E98B181BE84E}"/>
              </a:ext>
              <a:ext uri="{C183D7F6-B498-43B3-948B-1728B52AA6E4}">
                <adec:decorative xmlns:adec="http://schemas.microsoft.com/office/drawing/2017/decorative" val="1"/>
              </a:ext>
            </a:extLst>
          </p:cNvPr>
          <p:cNvSpPr/>
          <p:nvPr/>
        </p:nvSpPr>
        <p:spPr>
          <a:xfrm>
            <a:off x="-98323" y="0"/>
            <a:ext cx="12322897" cy="1265100"/>
          </a:xfrm>
          <a:prstGeom prst="rect">
            <a:avLst/>
          </a:prstGeom>
          <a:solidFill>
            <a:srgbClr val="D2594A"/>
          </a:solidFill>
          <a:ln w="9525" cap="flat" cmpd="sng">
            <a:solidFill>
              <a:srgbClr val="D2594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4" name="Title 3">
            <a:extLst>
              <a:ext uri="{FF2B5EF4-FFF2-40B4-BE49-F238E27FC236}">
                <a16:creationId xmlns:a16="http://schemas.microsoft.com/office/drawing/2014/main" id="{9CF65AD3-06C6-E9D0-C66C-F670F8C73714}"/>
              </a:ext>
            </a:extLst>
          </p:cNvPr>
          <p:cNvSpPr>
            <a:spLocks noGrp="1"/>
          </p:cNvSpPr>
          <p:nvPr>
            <p:ph type="title"/>
          </p:nvPr>
        </p:nvSpPr>
        <p:spPr>
          <a:xfrm>
            <a:off x="332146" y="109537"/>
            <a:ext cx="10515600" cy="1325563"/>
          </a:xfrm>
        </p:spPr>
        <p:txBody>
          <a:bodyPr/>
          <a:lstStyle/>
          <a:p>
            <a:pPr>
              <a:spcBef>
                <a:spcPts val="0"/>
              </a:spcBef>
              <a:spcAft>
                <a:spcPts val="600"/>
              </a:spcAft>
            </a:pPr>
            <a:r>
              <a:rPr lang="en-GB" b="1" dirty="0">
                <a:solidFill>
                  <a:schemeClr val="bg1"/>
                </a:solidFill>
                <a:latin typeface="+mj-lt"/>
              </a:rPr>
              <a:t>Housekeeping</a:t>
            </a:r>
          </a:p>
        </p:txBody>
      </p:sp>
      <p:sp>
        <p:nvSpPr>
          <p:cNvPr id="2" name="Content Placeholder 1">
            <a:extLst>
              <a:ext uri="{FF2B5EF4-FFF2-40B4-BE49-F238E27FC236}">
                <a16:creationId xmlns:a16="http://schemas.microsoft.com/office/drawing/2014/main" id="{92150D29-4200-D965-D3E8-26F8BD70B65B}"/>
              </a:ext>
            </a:extLst>
          </p:cNvPr>
          <p:cNvSpPr>
            <a:spLocks noGrp="1"/>
          </p:cNvSpPr>
          <p:nvPr>
            <p:ph sz="half" idx="1"/>
          </p:nvPr>
        </p:nvSpPr>
        <p:spPr>
          <a:xfrm>
            <a:off x="332146" y="1374637"/>
            <a:ext cx="11492373" cy="5046663"/>
          </a:xfrm>
        </p:spPr>
        <p:txBody>
          <a:bodyPr vert="horz" lIns="91440" tIns="45720" rIns="91440" bIns="45720" rtlCol="0" anchor="t">
            <a:noAutofit/>
          </a:bodyPr>
          <a:lstStyle/>
          <a:p>
            <a:r>
              <a:rPr lang="en-GB" sz="2600" dirty="0">
                <a:ea typeface="Calibri" panose="020F0502020204030204" pitchFamily="34" charset="0"/>
                <a:cs typeface="Calibri" panose="020F0502020204030204" pitchFamily="34" charset="0"/>
              </a:rPr>
              <a:t>British Sign Language Interpretation </a:t>
            </a:r>
          </a:p>
          <a:p>
            <a:pPr lvl="1"/>
            <a:r>
              <a:rPr lang="en-GB" sz="2600" dirty="0">
                <a:ea typeface="Calibri" panose="020F0502020204030204" pitchFamily="34" charset="0"/>
                <a:cs typeface="Calibri" panose="020F0502020204030204" pitchFamily="34" charset="0"/>
              </a:rPr>
              <a:t>Click the three dots on the bottom right</a:t>
            </a:r>
          </a:p>
          <a:p>
            <a:pPr lvl="1"/>
            <a:r>
              <a:rPr lang="en-GB" sz="2600" dirty="0">
                <a:ea typeface="Calibri" panose="020F0502020204030204" pitchFamily="34" charset="0"/>
                <a:cs typeface="Calibri" panose="020F0502020204030204" pitchFamily="34" charset="0"/>
              </a:rPr>
              <a:t>Select Interpretation, then BSL</a:t>
            </a:r>
          </a:p>
          <a:p>
            <a:r>
              <a:rPr lang="en-GB" sz="2600" dirty="0">
                <a:ea typeface="Calibri" panose="020F0502020204030204" pitchFamily="34" charset="0"/>
                <a:cs typeface="Calibri" panose="020F0502020204030204" pitchFamily="34" charset="0"/>
              </a:rPr>
              <a:t>Captions</a:t>
            </a:r>
          </a:p>
          <a:p>
            <a:pPr lvl="1"/>
            <a:r>
              <a:rPr lang="en-GB" sz="2600" dirty="0">
                <a:ea typeface="Calibri" panose="020F0502020204030204" pitchFamily="34" charset="0"/>
                <a:cs typeface="Calibri" panose="020F0502020204030204" pitchFamily="34" charset="0"/>
              </a:rPr>
              <a:t>Navigate to meeting controls toolbar at the bottom of the screen</a:t>
            </a:r>
          </a:p>
          <a:p>
            <a:pPr lvl="1"/>
            <a:r>
              <a:rPr lang="en-GB" sz="2600" dirty="0">
                <a:ea typeface="Calibri" panose="020F0502020204030204" pitchFamily="34" charset="0"/>
                <a:cs typeface="Calibri" panose="020F0502020204030204" pitchFamily="34" charset="0"/>
              </a:rPr>
              <a:t>Click the Show Captions icon (‘CC’ in a box)</a:t>
            </a:r>
          </a:p>
          <a:p>
            <a:r>
              <a:rPr lang="en-GB" sz="2600" dirty="0">
                <a:ea typeface="Calibri" panose="020F0502020204030204" pitchFamily="34" charset="0"/>
                <a:cs typeface="Calibri" panose="020F0502020204030204" pitchFamily="34" charset="0"/>
              </a:rPr>
              <a:t>Questions and Comments</a:t>
            </a:r>
          </a:p>
          <a:p>
            <a:pPr lvl="1"/>
            <a:r>
              <a:rPr lang="en-GB" sz="2600" dirty="0">
                <a:ea typeface="Calibri" panose="020F0502020204030204" pitchFamily="34" charset="0"/>
                <a:cs typeface="Calibri" panose="020F0502020204030204" pitchFamily="34" charset="0"/>
              </a:rPr>
              <a:t>Use the Q and A section to type any questions or reflections for presenters </a:t>
            </a:r>
          </a:p>
          <a:p>
            <a:pPr lvl="1"/>
            <a:r>
              <a:rPr lang="en-GB" sz="2600" dirty="0">
                <a:ea typeface="Calibri" panose="020F0502020204030204" pitchFamily="34" charset="0"/>
                <a:cs typeface="Calibri" panose="020F0502020204030204" pitchFamily="34" charset="0"/>
              </a:rPr>
              <a:t>Use the Zoom chat on the right for general comments, discussion, and introductions</a:t>
            </a:r>
          </a:p>
          <a:p>
            <a:r>
              <a:rPr lang="en-GB" sz="2600" dirty="0">
                <a:ea typeface="Calibri" panose="020F0502020204030204" pitchFamily="34" charset="0"/>
                <a:cs typeface="Calibri" panose="020F0502020204030204" pitchFamily="34" charset="0"/>
              </a:rPr>
              <a:t>Recording</a:t>
            </a:r>
          </a:p>
          <a:p>
            <a:pPr lvl="1"/>
            <a:r>
              <a:rPr lang="en-GB" sz="2600" dirty="0">
                <a:ea typeface="Calibri" panose="020F0502020204030204" pitchFamily="34" charset="0"/>
                <a:cs typeface="Calibri" panose="020F0502020204030204" pitchFamily="34" charset="0"/>
              </a:rPr>
              <a:t>This session will be recorded and available to watch back in a few weeks</a:t>
            </a:r>
          </a:p>
          <a:p>
            <a:endParaRPr lang="en-GB" dirty="0">
              <a:latin typeface="Calibri" panose="020F0502020204030204" pitchFamily="34" charset="0"/>
              <a:ea typeface="Calibri" panose="020F0502020204030204" pitchFamily="34" charset="0"/>
              <a:cs typeface="Calibri" panose="020F0502020204030204" pitchFamily="34" charset="0"/>
            </a:endParaRPr>
          </a:p>
          <a:p>
            <a:pPr lvl="1"/>
            <a:endParaRPr lang="en-GB" dirty="0">
              <a:latin typeface="Calibri" panose="020F0502020204030204" pitchFamily="34" charset="0"/>
              <a:ea typeface="Calibri" panose="020F0502020204030204" pitchFamily="34" charset="0"/>
              <a:cs typeface="Calibri" panose="020F0502020204030204" pitchFamily="34" charset="0"/>
            </a:endParaRPr>
          </a:p>
          <a:p>
            <a:pPr lvl="1"/>
            <a:endParaRPr lang="en-GB" dirty="0">
              <a:latin typeface="Calibri" panose="020F0502020204030204" pitchFamily="34" charset="0"/>
              <a:ea typeface="Calibri" panose="020F0502020204030204" pitchFamily="34" charset="0"/>
              <a:cs typeface="Calibri" panose="020F0502020204030204" pitchFamily="34" charset="0"/>
            </a:endParaRPr>
          </a:p>
          <a:p>
            <a:pPr marL="457200" lvl="1" indent="0">
              <a:spcAft>
                <a:spcPts val="600"/>
              </a:spcAft>
              <a:buNone/>
            </a:pPr>
            <a:br>
              <a:rPr lang="en-GB" dirty="0"/>
            </a:br>
            <a:r>
              <a:rPr lang="en-GB" dirty="0"/>
              <a:t>	</a:t>
            </a:r>
            <a:endParaRPr lang="en-GB" dirty="0">
              <a:ea typeface="Calibri"/>
              <a:cs typeface="Calibri"/>
            </a:endParaRPr>
          </a:p>
        </p:txBody>
      </p:sp>
    </p:spTree>
    <p:extLst>
      <p:ext uri="{BB962C8B-B14F-4D97-AF65-F5344CB8AC3E}">
        <p14:creationId xmlns:p14="http://schemas.microsoft.com/office/powerpoint/2010/main" val="2382701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1803D05-7AFC-E51A-B52E-C18646BEF6EA}"/>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3DE5787E-C6C4-7551-6BF1-ADF46FA41657}"/>
              </a:ext>
            </a:extLst>
          </p:cNvPr>
          <p:cNvSpPr txBox="1">
            <a:spLocks noGrp="1"/>
          </p:cNvSpPr>
          <p:nvPr>
            <p:ph type="title" idx="4294967295"/>
          </p:nvPr>
        </p:nvSpPr>
        <p:spPr>
          <a:xfrm>
            <a:off x="472440" y="463455"/>
            <a:ext cx="1124712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3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Research Phases: Phase 1 </a:t>
            </a:r>
            <a:r>
              <a:rPr kumimoji="0" lang="it-IT" sz="3500" b="1"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(a)</a:t>
            </a:r>
            <a:endParaRPr kumimoji="0" lang="it-IT" sz="35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endParaRPr>
          </a:p>
        </p:txBody>
      </p:sp>
      <p:sp>
        <p:nvSpPr>
          <p:cNvPr id="11" name="CasellaDiTesto 10">
            <a:extLst>
              <a:ext uri="{FF2B5EF4-FFF2-40B4-BE49-F238E27FC236}">
                <a16:creationId xmlns:a16="http://schemas.microsoft.com/office/drawing/2014/main" id="{8321C41A-11A3-D36F-5EC7-A25DC3414D81}"/>
              </a:ext>
            </a:extLst>
          </p:cNvPr>
          <p:cNvSpPr txBox="1"/>
          <p:nvPr/>
        </p:nvSpPr>
        <p:spPr>
          <a:xfrm>
            <a:off x="289562" y="1427987"/>
            <a:ext cx="10971996" cy="6322372"/>
          </a:xfrm>
          <a:prstGeom prst="rect">
            <a:avLst/>
          </a:prstGeom>
          <a:noFill/>
        </p:spPr>
        <p:txBody>
          <a:bodyPr wrap="square">
            <a:spAutoFit/>
          </a:bodyPr>
          <a:lstStyle/>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5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PARTICIPANTS AND PROCEDURE</a:t>
            </a: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Twenty-six online semi-structured interviews with </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15 adults with VI enrolled in and pursuing a university degree (undergrad, masters, and doctoral students) and/or adults with VI who have recently (within the last five years) completed a university degree </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11 professionals from VI services (e.g., the Thomas Pocklington Trust) and university staff (e.g., disability officers and academics) who work with students with VI</a:t>
            </a: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Aim: </a:t>
            </a: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Discuss the social emotional experiences of students with VI in HE and their suggestions for future practice at university level</a:t>
            </a: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4394363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C1B64DF-395D-7057-0168-D7293123BF0B}"/>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EA54D1C7-A6BD-99C9-CC84-54A2640140F7}"/>
              </a:ext>
            </a:extLst>
          </p:cNvPr>
          <p:cNvSpPr txBox="1">
            <a:spLocks noGrp="1"/>
          </p:cNvSpPr>
          <p:nvPr>
            <p:ph type="title" idx="4294967295"/>
          </p:nvPr>
        </p:nvSpPr>
        <p:spPr>
          <a:xfrm>
            <a:off x="472440" y="463455"/>
            <a:ext cx="1124712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3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Research Phases: Phase 1 </a:t>
            </a:r>
            <a:r>
              <a:rPr kumimoji="0" lang="it-IT" sz="3500" b="1"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(b)</a:t>
            </a:r>
            <a:endParaRPr kumimoji="0" lang="it-IT" sz="35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endParaRPr>
          </a:p>
        </p:txBody>
      </p:sp>
      <p:sp>
        <p:nvSpPr>
          <p:cNvPr id="11" name="CasellaDiTesto 10">
            <a:extLst>
              <a:ext uri="{FF2B5EF4-FFF2-40B4-BE49-F238E27FC236}">
                <a16:creationId xmlns:a16="http://schemas.microsoft.com/office/drawing/2014/main" id="{D9E00984-85F8-0FE0-1B22-799089725263}"/>
              </a:ext>
            </a:extLst>
          </p:cNvPr>
          <p:cNvSpPr txBox="1"/>
          <p:nvPr/>
        </p:nvSpPr>
        <p:spPr>
          <a:xfrm>
            <a:off x="289562" y="1427987"/>
            <a:ext cx="10971996" cy="6322372"/>
          </a:xfrm>
          <a:prstGeom prst="rect">
            <a:avLst/>
          </a:prstGeom>
          <a:noFill/>
        </p:spPr>
        <p:txBody>
          <a:bodyPr wrap="square">
            <a:spAutoFit/>
          </a:bodyPr>
          <a:lstStyle/>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MATERIALS</a:t>
            </a: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Adults with VI</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Demographic questionnaire </a:t>
            </a: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with items focusing on  specific demographics (e.g., ethnicity, DOB and current situation in HE) and on their vision and current physical and mental health (e.g., registration status and presence of additional needs)</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Semi-structured interviews </a:t>
            </a: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with questions focusing on </a:t>
            </a:r>
          </a:p>
          <a:p>
            <a:pPr marL="342900" marR="0" lvl="0" indent="-342900" algn="l" defTabSz="457200" rtl="0" eaLnBrk="1" fontAlgn="auto" latinLnBrk="0" hangingPunct="1">
              <a:lnSpc>
                <a:spcPts val="3500"/>
              </a:lnSpc>
              <a:spcBef>
                <a:spcPts val="0"/>
              </a:spcBef>
              <a:spcAft>
                <a:spcPts val="0"/>
              </a:spcAft>
              <a:buClrTx/>
              <a:buSzTx/>
              <a:buFont typeface="Wingdings" panose="05000000000000000000" pitchFamily="2" charset="2"/>
              <a:buChar char="ü"/>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Current experience within the university</a:t>
            </a:r>
          </a:p>
          <a:p>
            <a:pPr marL="342900" marR="0" lvl="0" indent="-342900" algn="l" defTabSz="457200" rtl="0" eaLnBrk="1" fontAlgn="auto" latinLnBrk="0" hangingPunct="1">
              <a:lnSpc>
                <a:spcPts val="3500"/>
              </a:lnSpc>
              <a:spcBef>
                <a:spcPts val="0"/>
              </a:spcBef>
              <a:spcAft>
                <a:spcPts val="0"/>
              </a:spcAft>
              <a:buClrTx/>
              <a:buSzTx/>
              <a:buFont typeface="Wingdings" panose="05000000000000000000" pitchFamily="2" charset="2"/>
              <a:buChar char="ü"/>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Social experiences related to university experience</a:t>
            </a:r>
          </a:p>
          <a:p>
            <a:pPr marL="342900" marR="0" lvl="0" indent="-342900" algn="l" defTabSz="457200" rtl="0" eaLnBrk="1" fontAlgn="auto" latinLnBrk="0" hangingPunct="1">
              <a:lnSpc>
                <a:spcPts val="3500"/>
              </a:lnSpc>
              <a:spcBef>
                <a:spcPts val="0"/>
              </a:spcBef>
              <a:spcAft>
                <a:spcPts val="0"/>
              </a:spcAft>
              <a:buClrTx/>
              <a:buSzTx/>
              <a:buFont typeface="Wingdings" panose="05000000000000000000" pitchFamily="2" charset="2"/>
              <a:buChar char="ü"/>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Provision of socioemotional support</a:t>
            </a:r>
          </a:p>
          <a:p>
            <a:pPr marL="342900" marR="0" lvl="0" indent="-342900" algn="l" defTabSz="457200" rtl="0" eaLnBrk="1" fontAlgn="auto" latinLnBrk="0" hangingPunct="1">
              <a:lnSpc>
                <a:spcPts val="3500"/>
              </a:lnSpc>
              <a:spcBef>
                <a:spcPts val="0"/>
              </a:spcBef>
              <a:spcAft>
                <a:spcPts val="0"/>
              </a:spcAft>
              <a:buClrTx/>
              <a:buSzTx/>
              <a:buFont typeface="Wingdings" panose="05000000000000000000" pitchFamily="2" charset="2"/>
              <a:buChar char="ü"/>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Recommendations for future practice and policy</a:t>
            </a: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3082422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E23B914-9B9B-2540-4946-6E08F81532AB}"/>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F11C02D3-52CC-161B-4DF4-8FAC4BFE277B}"/>
              </a:ext>
            </a:extLst>
          </p:cNvPr>
          <p:cNvSpPr txBox="1">
            <a:spLocks noGrp="1"/>
          </p:cNvSpPr>
          <p:nvPr>
            <p:ph type="title" idx="4294967295"/>
          </p:nvPr>
        </p:nvSpPr>
        <p:spPr>
          <a:xfrm>
            <a:off x="472440" y="463455"/>
            <a:ext cx="1124712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3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Research Phases: Phase 1 </a:t>
            </a:r>
            <a:r>
              <a:rPr kumimoji="0" lang="it-IT" sz="3500" b="1"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(c)</a:t>
            </a:r>
            <a:endParaRPr kumimoji="0" lang="it-IT" sz="35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endParaRPr>
          </a:p>
        </p:txBody>
      </p:sp>
      <p:sp>
        <p:nvSpPr>
          <p:cNvPr id="11" name="CasellaDiTesto 10">
            <a:extLst>
              <a:ext uri="{FF2B5EF4-FFF2-40B4-BE49-F238E27FC236}">
                <a16:creationId xmlns:a16="http://schemas.microsoft.com/office/drawing/2014/main" id="{164D5ACA-F12C-0C06-DDFE-16B426480773}"/>
              </a:ext>
            </a:extLst>
          </p:cNvPr>
          <p:cNvSpPr txBox="1"/>
          <p:nvPr/>
        </p:nvSpPr>
        <p:spPr>
          <a:xfrm>
            <a:off x="289562" y="1427987"/>
            <a:ext cx="10971996" cy="5873531"/>
          </a:xfrm>
          <a:prstGeom prst="rect">
            <a:avLst/>
          </a:prstGeom>
          <a:noFill/>
        </p:spPr>
        <p:txBody>
          <a:bodyPr wrap="square">
            <a:spAutoFit/>
          </a:bodyPr>
          <a:lstStyle/>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MATERIALS</a:t>
            </a: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Professional staff</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Demographic questionnaire </a:t>
            </a: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with items focusing on  specific demographics (e.g., ethnicity, DOB and current situation in HE) and on current professional role and experience with people with VI</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Semi-structured interviews </a:t>
            </a: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with questions focusing on </a:t>
            </a:r>
          </a:p>
          <a:p>
            <a:pPr marL="342900" marR="0" lvl="0" indent="-342900" algn="l" defTabSz="457200" rtl="0" eaLnBrk="1" fontAlgn="auto" latinLnBrk="0" hangingPunct="1">
              <a:lnSpc>
                <a:spcPts val="3500"/>
              </a:lnSpc>
              <a:spcBef>
                <a:spcPts val="0"/>
              </a:spcBef>
              <a:spcAft>
                <a:spcPts val="0"/>
              </a:spcAft>
              <a:buClrTx/>
              <a:buSzTx/>
              <a:buFont typeface="Wingdings" panose="05000000000000000000" pitchFamily="2" charset="2"/>
              <a:buChar char="ü"/>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Involvement and experience with university students with VI</a:t>
            </a:r>
          </a:p>
          <a:p>
            <a:pPr marL="342900" marR="0" lvl="0" indent="-342900" algn="l" defTabSz="457200" rtl="0" eaLnBrk="1" fontAlgn="auto" latinLnBrk="0" hangingPunct="1">
              <a:lnSpc>
                <a:spcPts val="3500"/>
              </a:lnSpc>
              <a:spcBef>
                <a:spcPts val="0"/>
              </a:spcBef>
              <a:spcAft>
                <a:spcPts val="0"/>
              </a:spcAft>
              <a:buClrTx/>
              <a:buSzTx/>
              <a:buFont typeface="Wingdings" panose="05000000000000000000" pitchFamily="2" charset="2"/>
              <a:buChar char="ü"/>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University experiences and the provision of socio-emotional support to students with VI</a:t>
            </a:r>
          </a:p>
          <a:p>
            <a:pPr marL="342900" marR="0" lvl="0" indent="-342900" algn="l" defTabSz="457200" rtl="0" eaLnBrk="1" fontAlgn="auto" latinLnBrk="0" hangingPunct="1">
              <a:lnSpc>
                <a:spcPts val="3500"/>
              </a:lnSpc>
              <a:spcBef>
                <a:spcPts val="0"/>
              </a:spcBef>
              <a:spcAft>
                <a:spcPts val="0"/>
              </a:spcAft>
              <a:buClrTx/>
              <a:buSzTx/>
              <a:buFont typeface="Wingdings" panose="05000000000000000000" pitchFamily="2" charset="2"/>
              <a:buChar char="ü"/>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Recommendations for future practice and policy</a:t>
            </a: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9860928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D3F59B6-F0E9-8270-9B72-353F4D1D667F}"/>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88921642-285E-FC68-618D-FA82CFC538E6}"/>
              </a:ext>
            </a:extLst>
          </p:cNvPr>
          <p:cNvSpPr txBox="1">
            <a:spLocks/>
          </p:cNvSpPr>
          <p:nvPr/>
        </p:nvSpPr>
        <p:spPr>
          <a:xfrm>
            <a:off x="152000" y="462521"/>
            <a:ext cx="1124712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3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Research Phases: Phase 2</a:t>
            </a:r>
            <a:endParaRPr kumimoji="0" lang="it-IT" sz="35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endParaRPr>
          </a:p>
        </p:txBody>
      </p:sp>
      <p:sp>
        <p:nvSpPr>
          <p:cNvPr id="11" name="CasellaDiTesto 10">
            <a:extLst>
              <a:ext uri="{FF2B5EF4-FFF2-40B4-BE49-F238E27FC236}">
                <a16:creationId xmlns:a16="http://schemas.microsoft.com/office/drawing/2014/main" id="{D71D6072-3702-1F1D-71CF-0C13EBED73F9}"/>
              </a:ext>
            </a:extLst>
          </p:cNvPr>
          <p:cNvSpPr txBox="1"/>
          <p:nvPr/>
        </p:nvSpPr>
        <p:spPr>
          <a:xfrm>
            <a:off x="289562" y="1427987"/>
            <a:ext cx="10971996" cy="6322372"/>
          </a:xfrm>
          <a:prstGeom prst="rect">
            <a:avLst/>
          </a:prstGeom>
          <a:noFill/>
        </p:spPr>
        <p:txBody>
          <a:bodyPr wrap="square">
            <a:spAutoFit/>
          </a:bodyPr>
          <a:lstStyle/>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Development of two advisory groups </a:t>
            </a: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with</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five university students with VI</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seven staff members from professional organisations in the field of sight loss such as the Thomas Pocklington Trust and university staff</a:t>
            </a: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Two 90-minute online sessions were held with each advisory group to discuss the findings of the first phase as well as suggestions for future practice.</a:t>
            </a: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Aim: </a:t>
            </a: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Define the key pillars of the proposed university guidance</a:t>
            </a: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
        <p:nvSpPr>
          <p:cNvPr id="2" name="Title 1">
            <a:extLst>
              <a:ext uri="{FF2B5EF4-FFF2-40B4-BE49-F238E27FC236}">
                <a16:creationId xmlns:a16="http://schemas.microsoft.com/office/drawing/2014/main" id="{7290671D-073D-7C18-667D-11DC86ABE7BB}"/>
              </a:ext>
            </a:extLst>
          </p:cNvPr>
          <p:cNvSpPr txBox="1">
            <a:spLocks noGrp="1"/>
          </p:cNvSpPr>
          <p:nvPr>
            <p:ph type="title" idx="4294967295"/>
          </p:nvPr>
        </p:nvSpPr>
        <p:spPr>
          <a:xfrm>
            <a:off x="437322" y="1560443"/>
            <a:ext cx="6128601" cy="754053"/>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PARTICIPANTS AND PROCEDURE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2328057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49C4B7E-0A82-C119-1F25-1B2F0F227F2A}"/>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C907562D-59EE-43AE-60D1-6FE4111A6EB4}"/>
              </a:ext>
            </a:extLst>
          </p:cNvPr>
          <p:cNvSpPr txBox="1">
            <a:spLocks/>
          </p:cNvSpPr>
          <p:nvPr/>
        </p:nvSpPr>
        <p:spPr>
          <a:xfrm>
            <a:off x="152000" y="462521"/>
            <a:ext cx="1124712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35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Research Phases: Phase 2 </a:t>
            </a:r>
            <a:endParaRPr kumimoji="0" lang="it-IT" sz="3500" b="0" i="0" u="none" strike="noStrike" kern="1200" cap="none" spc="0" normalizeH="0" baseline="0" noProof="0" dirty="0">
              <a:ln>
                <a:noFill/>
              </a:ln>
              <a:solidFill>
                <a:schemeClr val="bg1"/>
              </a:solidFill>
              <a:effectLst/>
              <a:uLnTx/>
              <a:uFillTx/>
              <a:latin typeface="Verdana" panose="020B0604030504040204" pitchFamily="34" charset="0"/>
              <a:ea typeface="+mn-ea"/>
              <a:cs typeface="+mn-cs"/>
            </a:endParaRPr>
          </a:p>
        </p:txBody>
      </p:sp>
      <p:sp>
        <p:nvSpPr>
          <p:cNvPr id="11" name="CasellaDiTesto 10">
            <a:extLst>
              <a:ext uri="{FF2B5EF4-FFF2-40B4-BE49-F238E27FC236}">
                <a16:creationId xmlns:a16="http://schemas.microsoft.com/office/drawing/2014/main" id="{946F7C30-09B9-DA9E-3DA9-7FE5A90B49C4}"/>
              </a:ext>
            </a:extLst>
          </p:cNvPr>
          <p:cNvSpPr txBox="1"/>
          <p:nvPr/>
        </p:nvSpPr>
        <p:spPr>
          <a:xfrm>
            <a:off x="289562" y="1427987"/>
            <a:ext cx="10971996" cy="5424690"/>
          </a:xfrm>
          <a:prstGeom prst="rect">
            <a:avLst/>
          </a:prstGeom>
          <a:noFill/>
        </p:spPr>
        <p:txBody>
          <a:bodyPr wrap="square">
            <a:spAutoFit/>
          </a:bodyPr>
          <a:lstStyle/>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Specific examples of good practices and support in the university</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Current challenges</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Access to social clubs (e.g., sport clubs) and impact on university experience</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Relationship with other students outside university</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The role of other students, academic and administrative staff, and Government in the inclusion of students with VI in Higher Education</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The strengths and weaknesses of the Mental Health and Wellbeing: A Guide for Blind and Partially Sighted Students - Thomas Pocklington Trust</a:t>
            </a: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
        <p:nvSpPr>
          <p:cNvPr id="2" name="Title 1">
            <a:extLst>
              <a:ext uri="{FF2B5EF4-FFF2-40B4-BE49-F238E27FC236}">
                <a16:creationId xmlns:a16="http://schemas.microsoft.com/office/drawing/2014/main" id="{622E87FD-0322-D783-05EB-482AFD6B61DF}"/>
              </a:ext>
            </a:extLst>
          </p:cNvPr>
          <p:cNvSpPr txBox="1">
            <a:spLocks noGrp="1"/>
          </p:cNvSpPr>
          <p:nvPr>
            <p:ph type="title" idx="4294967295"/>
          </p:nvPr>
        </p:nvSpPr>
        <p:spPr>
          <a:xfrm>
            <a:off x="437321" y="1530627"/>
            <a:ext cx="2621230" cy="78483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TOPIC AREAS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1697552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2BA33B3-7771-EC85-4E97-18ADA090D450}"/>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6AA7FC60-66B3-6E7E-EB80-EA91EF3A27A7}"/>
              </a:ext>
            </a:extLst>
          </p:cNvPr>
          <p:cNvSpPr txBox="1">
            <a:spLocks noGrp="1"/>
          </p:cNvSpPr>
          <p:nvPr>
            <p:ph type="title" idx="4294967295"/>
          </p:nvPr>
        </p:nvSpPr>
        <p:spPr>
          <a:xfrm>
            <a:off x="289562" y="406595"/>
            <a:ext cx="1124712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3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Data Analysis</a:t>
            </a:r>
            <a:endParaRPr kumimoji="0" lang="it-IT" sz="35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
        <p:nvSpPr>
          <p:cNvPr id="11" name="CasellaDiTesto 10">
            <a:extLst>
              <a:ext uri="{FF2B5EF4-FFF2-40B4-BE49-F238E27FC236}">
                <a16:creationId xmlns:a16="http://schemas.microsoft.com/office/drawing/2014/main" id="{4C6BD17F-1A7C-A5C2-D984-E077B0311074}"/>
              </a:ext>
            </a:extLst>
          </p:cNvPr>
          <p:cNvSpPr txBox="1"/>
          <p:nvPr/>
        </p:nvSpPr>
        <p:spPr>
          <a:xfrm>
            <a:off x="289562" y="1427987"/>
            <a:ext cx="7991796" cy="5424690"/>
          </a:xfrm>
          <a:prstGeom prst="rect">
            <a:avLst/>
          </a:prstGeom>
          <a:noFill/>
        </p:spPr>
        <p:txBody>
          <a:bodyPr wrap="square">
            <a:spAutoFit/>
          </a:bodyPr>
          <a:lstStyle/>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Reflexive Thematic Analysis emphasises a flexible process of coding data and identifying themes building upon </a:t>
            </a: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Braun &amp; Clarke’s (2021) </a:t>
            </a: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original six steps of thematic analysis:</a:t>
            </a:r>
          </a:p>
          <a:p>
            <a:pPr marL="457200" marR="0" lvl="0" indent="-457200" algn="l" defTabSz="457200" rtl="0" eaLnBrk="1" fontAlgn="auto" latinLnBrk="0" hangingPunct="1">
              <a:lnSpc>
                <a:spcPts val="3500"/>
              </a:lnSpc>
              <a:spcBef>
                <a:spcPts val="0"/>
              </a:spcBef>
              <a:spcAft>
                <a:spcPts val="0"/>
              </a:spcAft>
              <a:buClrTx/>
              <a:buSzTx/>
              <a:buFont typeface="+mj-lt"/>
              <a:buAutoNum type="arabicPeriod"/>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familiarisation with the data by repeatedly reading the transcripts</a:t>
            </a:r>
          </a:p>
          <a:p>
            <a:pPr marL="457200" marR="0" lvl="0" indent="-457200" algn="l" defTabSz="457200" rtl="0" eaLnBrk="1" fontAlgn="auto" latinLnBrk="0" hangingPunct="1">
              <a:lnSpc>
                <a:spcPts val="3500"/>
              </a:lnSpc>
              <a:spcBef>
                <a:spcPts val="0"/>
              </a:spcBef>
              <a:spcAft>
                <a:spcPts val="0"/>
              </a:spcAft>
              <a:buClrTx/>
              <a:buSzTx/>
              <a:buFont typeface="+mj-lt"/>
              <a:buAutoNum type="arabicPeriod"/>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initial coding of key features of the data</a:t>
            </a:r>
          </a:p>
          <a:p>
            <a:pPr marL="457200" marR="0" lvl="0" indent="-457200" algn="l" defTabSz="457200" rtl="0" eaLnBrk="1" fontAlgn="auto" latinLnBrk="0" hangingPunct="1">
              <a:lnSpc>
                <a:spcPts val="3500"/>
              </a:lnSpc>
              <a:spcBef>
                <a:spcPts val="0"/>
              </a:spcBef>
              <a:spcAft>
                <a:spcPts val="0"/>
              </a:spcAft>
              <a:buClrTx/>
              <a:buSzTx/>
              <a:buFont typeface="+mj-lt"/>
              <a:buAutoNum type="arabicPeriod"/>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searching for and generating possible themes and sub themes</a:t>
            </a:r>
          </a:p>
          <a:p>
            <a:pPr marL="457200" marR="0" lvl="0" indent="-457200" algn="l" defTabSz="457200" rtl="0" eaLnBrk="1" fontAlgn="auto" latinLnBrk="0" hangingPunct="1">
              <a:lnSpc>
                <a:spcPts val="3500"/>
              </a:lnSpc>
              <a:spcBef>
                <a:spcPts val="0"/>
              </a:spcBef>
              <a:spcAft>
                <a:spcPts val="0"/>
              </a:spcAft>
              <a:buClrTx/>
              <a:buSzTx/>
              <a:buFont typeface="+mj-lt"/>
              <a:buAutoNum type="arabicPeriod"/>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checking the identified themes against the data</a:t>
            </a:r>
          </a:p>
          <a:p>
            <a:pPr marL="457200" marR="0" lvl="0" indent="-457200" algn="l" defTabSz="457200" rtl="0" eaLnBrk="1" fontAlgn="auto" latinLnBrk="0" hangingPunct="1">
              <a:lnSpc>
                <a:spcPts val="3500"/>
              </a:lnSpc>
              <a:spcBef>
                <a:spcPts val="0"/>
              </a:spcBef>
              <a:spcAft>
                <a:spcPts val="0"/>
              </a:spcAft>
              <a:buClrTx/>
              <a:buSzTx/>
              <a:buFont typeface="+mj-lt"/>
              <a:buAutoNum type="arabicPeriod"/>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naming and defining the identified themes</a:t>
            </a:r>
          </a:p>
          <a:p>
            <a:pPr marL="457200" marR="0" lvl="0" indent="-457200" algn="l" defTabSz="457200" rtl="0" eaLnBrk="1" fontAlgn="auto" latinLnBrk="0" hangingPunct="1">
              <a:lnSpc>
                <a:spcPts val="3500"/>
              </a:lnSpc>
              <a:spcBef>
                <a:spcPts val="0"/>
              </a:spcBef>
              <a:spcAft>
                <a:spcPts val="0"/>
              </a:spcAft>
              <a:buClrTx/>
              <a:buSzTx/>
              <a:buFont typeface="+mj-lt"/>
              <a:buAutoNum type="arabicPeriod"/>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writing up the results.</a:t>
            </a:r>
          </a:p>
        </p:txBody>
      </p:sp>
      <p:pic>
        <p:nvPicPr>
          <p:cNvPr id="2" name="Picture 1" descr="Flow diagram showing phase 1 as data familiarisation, phase 2 as systematic data coding, phase 3 as generating initial themes, phase 4 as developing and reviewing themes, phase 5 as refining and naming themes, and phase 6 as writing the report ">
            <a:extLst>
              <a:ext uri="{FF2B5EF4-FFF2-40B4-BE49-F238E27FC236}">
                <a16:creationId xmlns:a16="http://schemas.microsoft.com/office/drawing/2014/main" id="{4B2F1061-5D98-30B9-7EC9-7E412CA242C4}"/>
              </a:ext>
            </a:extLst>
          </p:cNvPr>
          <p:cNvPicPr>
            <a:picLocks noChangeAspect="1"/>
          </p:cNvPicPr>
          <p:nvPr/>
        </p:nvPicPr>
        <p:blipFill>
          <a:blip r:embed="rId2"/>
          <a:stretch>
            <a:fillRect/>
          </a:stretch>
        </p:blipFill>
        <p:spPr>
          <a:xfrm>
            <a:off x="8514577" y="2171842"/>
            <a:ext cx="3226260" cy="3350922"/>
          </a:xfrm>
          <a:prstGeom prst="rect">
            <a:avLst/>
          </a:prstGeom>
        </p:spPr>
      </p:pic>
    </p:spTree>
    <p:extLst>
      <p:ext uri="{BB962C8B-B14F-4D97-AF65-F5344CB8AC3E}">
        <p14:creationId xmlns:p14="http://schemas.microsoft.com/office/powerpoint/2010/main" val="2776789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FAFC827-A9A1-2038-5891-1294CBC8D56C}"/>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89DD6018-896C-5F19-B719-9E94E1C77059}"/>
              </a:ext>
            </a:extLst>
          </p:cNvPr>
          <p:cNvSpPr txBox="1">
            <a:spLocks noGrp="1"/>
          </p:cNvSpPr>
          <p:nvPr>
            <p:ph type="title" idx="4294967295"/>
          </p:nvPr>
        </p:nvSpPr>
        <p:spPr>
          <a:xfrm>
            <a:off x="289560" y="454164"/>
            <a:ext cx="1124712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3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Main Findings </a:t>
            </a:r>
            <a:r>
              <a:rPr lang="it-IT" sz="3500" b="1" dirty="0">
                <a:solidFill>
                  <a:srgbClr val="FFFFFF"/>
                </a:solidFill>
                <a:latin typeface="Verdana" panose="020B0604030504040204" pitchFamily="34" charset="0"/>
                <a:ea typeface="+mn-ea"/>
                <a:cs typeface="+mn-cs"/>
              </a:rPr>
              <a:t>1</a:t>
            </a:r>
            <a:r>
              <a:rPr kumimoji="0" lang="it-IT" sz="3500" b="1"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 </a:t>
            </a:r>
            <a:endParaRPr kumimoji="0" lang="it-IT" sz="35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endParaRPr>
          </a:p>
        </p:txBody>
      </p:sp>
      <p:sp>
        <p:nvSpPr>
          <p:cNvPr id="11" name="CasellaDiTesto 10">
            <a:extLst>
              <a:ext uri="{FF2B5EF4-FFF2-40B4-BE49-F238E27FC236}">
                <a16:creationId xmlns:a16="http://schemas.microsoft.com/office/drawing/2014/main" id="{C2EDA565-3B6D-001E-B754-4716800DCDFE}"/>
              </a:ext>
            </a:extLst>
          </p:cNvPr>
          <p:cNvSpPr txBox="1"/>
          <p:nvPr/>
        </p:nvSpPr>
        <p:spPr>
          <a:xfrm>
            <a:off x="289561" y="1427987"/>
            <a:ext cx="11247119" cy="4975849"/>
          </a:xfrm>
          <a:prstGeom prst="rect">
            <a:avLst/>
          </a:prstGeom>
          <a:noFill/>
        </p:spPr>
        <p:txBody>
          <a:bodyPr wrap="square">
            <a:spAutoFit/>
          </a:bodyPr>
          <a:lstStyle/>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The findings highlighted the interconnectivity between vision impairment and mental health, the importance of proactive action and preparation from university staff and the diverse academic and social and emotional needs of students with vision impairment. </a:t>
            </a: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457200" marR="0" lvl="1" indent="0" algn="l" defTabSz="457200" rtl="0" eaLnBrk="1" fontAlgn="auto" latinLnBrk="0" hangingPunct="1">
              <a:lnSpc>
                <a:spcPts val="3500"/>
              </a:lnSpc>
              <a:spcBef>
                <a:spcPts val="0"/>
              </a:spcBef>
              <a:spcAft>
                <a:spcPts val="0"/>
              </a:spcAft>
              <a:buClrTx/>
              <a:buSzTx/>
              <a:buFontTx/>
              <a:buNone/>
              <a:tabLst/>
              <a:defRPr/>
            </a:pPr>
            <a:r>
              <a:rPr kumimoji="0" lang="en-GB" sz="2200" b="0" i="1" u="none" strike="noStrike" kern="1200" cap="none" spc="0" normalizeH="0" baseline="0" noProof="0" dirty="0">
                <a:ln>
                  <a:noFill/>
                </a:ln>
                <a:solidFill>
                  <a:prstClr val="black"/>
                </a:solidFill>
                <a:effectLst/>
                <a:uLnTx/>
                <a:uFillTx/>
                <a:latin typeface="Verdana" panose="020B0604030504040204" pitchFamily="34" charset="0"/>
                <a:ea typeface="+mn-ea"/>
                <a:cs typeface="+mn-cs"/>
              </a:rPr>
              <a:t>“I would say I was really touched when one of the academic staff, she was proactive when offering support. So instead of saying, ‘If you need anything, just talk to me,’ instead she just said, ‘What do you actually need? How about if I do that? And if I do that, is it really clear for you? Or do you want me to do it in another way?’ So, she was very proactive when offering the support.” (Currently pursuing a degree, male, 24 years)</a:t>
            </a:r>
          </a:p>
        </p:txBody>
      </p:sp>
    </p:spTree>
    <p:extLst>
      <p:ext uri="{BB962C8B-B14F-4D97-AF65-F5344CB8AC3E}">
        <p14:creationId xmlns:p14="http://schemas.microsoft.com/office/powerpoint/2010/main" val="24249993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91F19C3-9FAF-5251-D320-D33FC557B55C}"/>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1BD3F1E4-1B0A-E286-E077-5B1C5671A610}"/>
              </a:ext>
            </a:extLst>
          </p:cNvPr>
          <p:cNvSpPr txBox="1">
            <a:spLocks noGrp="1"/>
          </p:cNvSpPr>
          <p:nvPr>
            <p:ph type="title" idx="4294967295"/>
          </p:nvPr>
        </p:nvSpPr>
        <p:spPr>
          <a:xfrm>
            <a:off x="289560" y="454164"/>
            <a:ext cx="1124712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3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Main Findings </a:t>
            </a:r>
            <a:r>
              <a:rPr kumimoji="0" lang="it-IT" sz="3500" b="1" i="0" u="none" strike="noStrike" kern="1200" cap="none" spc="0" normalizeH="0" baseline="0" noProof="0" dirty="0">
                <a:ln>
                  <a:noFill/>
                </a:ln>
                <a:effectLst/>
                <a:uLnTx/>
                <a:uFillTx/>
                <a:latin typeface="Verdana" panose="020B0604030504040204" pitchFamily="34" charset="0"/>
                <a:ea typeface="+mn-ea"/>
                <a:cs typeface="+mn-cs"/>
              </a:rPr>
              <a:t>2</a:t>
            </a:r>
            <a:endParaRPr kumimoji="0" lang="it-IT" sz="3500" b="0" i="0" u="none" strike="noStrike" kern="1200" cap="none" spc="0" normalizeH="0" baseline="0" noProof="0" dirty="0">
              <a:ln>
                <a:noFill/>
              </a:ln>
              <a:effectLst/>
              <a:uLnTx/>
              <a:uFillTx/>
              <a:latin typeface="Verdana" panose="020B0604030504040204" pitchFamily="34" charset="0"/>
              <a:ea typeface="+mn-ea"/>
              <a:cs typeface="+mn-cs"/>
            </a:endParaRPr>
          </a:p>
        </p:txBody>
      </p:sp>
      <p:sp>
        <p:nvSpPr>
          <p:cNvPr id="11" name="CasellaDiTesto 10">
            <a:extLst>
              <a:ext uri="{FF2B5EF4-FFF2-40B4-BE49-F238E27FC236}">
                <a16:creationId xmlns:a16="http://schemas.microsoft.com/office/drawing/2014/main" id="{8C2ECD3D-0F8A-3083-D9E0-960194B67825}"/>
              </a:ext>
            </a:extLst>
          </p:cNvPr>
          <p:cNvSpPr txBox="1"/>
          <p:nvPr/>
        </p:nvSpPr>
        <p:spPr>
          <a:xfrm>
            <a:off x="289561" y="1427987"/>
            <a:ext cx="11247119" cy="4975849"/>
          </a:xfrm>
          <a:prstGeom prst="rect">
            <a:avLst/>
          </a:prstGeom>
          <a:noFill/>
        </p:spPr>
        <p:txBody>
          <a:bodyPr wrap="square">
            <a:spAutoFit/>
          </a:bodyPr>
          <a:lstStyle/>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200" b="0" i="0" u="none" strike="noStrike" kern="1200" cap="none" spc="0" normalizeH="0" baseline="0" noProof="0">
                <a:ln>
                  <a:noFill/>
                </a:ln>
                <a:solidFill>
                  <a:prstClr val="black"/>
                </a:solidFill>
                <a:effectLst/>
                <a:uLnTx/>
                <a:uFillTx/>
                <a:latin typeface="Verdana" panose="020B0604030504040204" pitchFamily="34" charset="0"/>
                <a:ea typeface="+mn-ea"/>
                <a:cs typeface="+mn-cs"/>
              </a:rPr>
              <a:t>Participants emphasised the power of shared experiences in implementing social support, the urgent need to promote departmental collaboration, the importance of fostering student confidence and the significance of specialised staff training.</a:t>
            </a: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a:p>
            <a:pPr marL="457200" marR="0" lvl="1" indent="0" algn="l" defTabSz="457200" rtl="0" eaLnBrk="1" fontAlgn="auto" latinLnBrk="0" hangingPunct="1">
              <a:lnSpc>
                <a:spcPts val="3500"/>
              </a:lnSpc>
              <a:spcBef>
                <a:spcPts val="0"/>
              </a:spcBef>
              <a:spcAft>
                <a:spcPts val="0"/>
              </a:spcAft>
              <a:buClrTx/>
              <a:buSzTx/>
              <a:buFontTx/>
              <a:buNone/>
              <a:tabLst/>
              <a:defRPr/>
            </a:pPr>
            <a:r>
              <a:rPr kumimoji="0" lang="en-GB" sz="2200" b="0" i="1" u="none" strike="noStrike" kern="1200" cap="none" spc="0" normalizeH="0" baseline="0" noProof="0">
                <a:ln>
                  <a:noFill/>
                </a:ln>
                <a:solidFill>
                  <a:prstClr val="black"/>
                </a:solidFill>
                <a:effectLst/>
                <a:uLnTx/>
                <a:uFillTx/>
                <a:latin typeface="Verdana" panose="020B0604030504040204" pitchFamily="34" charset="0"/>
                <a:ea typeface="+mn-ea"/>
                <a:cs typeface="+mn-cs"/>
              </a:rPr>
              <a:t>“… So, the key thing is consistency. Because it has been said that ‘Oh, different departments deal with things differently,’ but it shouldn’t be, because obviously the visual impairment stays the same, the reasonable adjustments will stay the same, there shouldn’t be any difference between the way it’s looked at, from one department to another.” (Completed a university degree in the past five years, male, 52 years)</a:t>
            </a:r>
            <a:endParaRPr kumimoji="0" lang="en-GB" sz="2200" b="0" i="1"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9273584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A1AEA52-E476-3FA4-F47A-8A19C8EDBEAE}"/>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6D4AF6A4-7489-D972-2C99-63F7A9EA8832}"/>
              </a:ext>
            </a:extLst>
          </p:cNvPr>
          <p:cNvSpPr txBox="1">
            <a:spLocks noGrp="1"/>
          </p:cNvSpPr>
          <p:nvPr>
            <p:ph type="title" idx="4294967295"/>
          </p:nvPr>
        </p:nvSpPr>
        <p:spPr>
          <a:xfrm>
            <a:off x="289560" y="485022"/>
            <a:ext cx="1124712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3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University Guidance </a:t>
            </a:r>
            <a:r>
              <a:rPr kumimoji="0" lang="it-IT" sz="3500" b="1"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1</a:t>
            </a:r>
            <a:endParaRPr kumimoji="0" lang="it-IT" sz="35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endParaRPr>
          </a:p>
        </p:txBody>
      </p:sp>
      <p:sp>
        <p:nvSpPr>
          <p:cNvPr id="11" name="CasellaDiTesto 10">
            <a:extLst>
              <a:ext uri="{FF2B5EF4-FFF2-40B4-BE49-F238E27FC236}">
                <a16:creationId xmlns:a16="http://schemas.microsoft.com/office/drawing/2014/main" id="{580D68D5-7CA6-B220-39ED-B10E358E6C4F}"/>
              </a:ext>
            </a:extLst>
          </p:cNvPr>
          <p:cNvSpPr txBox="1"/>
          <p:nvPr/>
        </p:nvSpPr>
        <p:spPr>
          <a:xfrm>
            <a:off x="289561" y="1427987"/>
            <a:ext cx="11247119" cy="5424690"/>
          </a:xfrm>
          <a:prstGeom prst="rect">
            <a:avLst/>
          </a:prstGeom>
          <a:noFill/>
        </p:spPr>
        <p:txBody>
          <a:bodyPr wrap="square">
            <a:spAutoFit/>
          </a:bodyPr>
          <a:lstStyle/>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Based on the findings of both Phases, we have developed recommendations related to the social and emotional support for students with vision impairment, for three key stakeholders:</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University staff</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Policy Makers</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Vision Impairment Sector</a:t>
            </a:r>
          </a:p>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These recommendations have been further divided into the following categories according to the time and financial resources required to implement them:</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Short-Term </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Medium-Term</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Long-Term </a:t>
            </a:r>
          </a:p>
        </p:txBody>
      </p:sp>
    </p:spTree>
    <p:extLst>
      <p:ext uri="{BB962C8B-B14F-4D97-AF65-F5344CB8AC3E}">
        <p14:creationId xmlns:p14="http://schemas.microsoft.com/office/powerpoint/2010/main" val="15000896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FF9E673-58EA-685F-D5A0-C68E6BB76B70}"/>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42861F0A-651D-F029-5F57-3B6F6E41CCAF}"/>
              </a:ext>
            </a:extLst>
          </p:cNvPr>
          <p:cNvSpPr txBox="1">
            <a:spLocks noGrp="1"/>
          </p:cNvSpPr>
          <p:nvPr>
            <p:ph type="title" idx="4294967295"/>
          </p:nvPr>
        </p:nvSpPr>
        <p:spPr>
          <a:xfrm>
            <a:off x="177472" y="539950"/>
            <a:ext cx="1124712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3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University Guidance</a:t>
            </a:r>
            <a:r>
              <a:rPr lang="it-IT" sz="3500" b="1" dirty="0">
                <a:solidFill>
                  <a:prstClr val="black"/>
                </a:solidFill>
                <a:latin typeface="Verdana" panose="020B0604030504040204" pitchFamily="34" charset="0"/>
                <a:ea typeface="+mn-ea"/>
                <a:cs typeface="+mn-cs"/>
              </a:rPr>
              <a:t> </a:t>
            </a:r>
            <a:r>
              <a:rPr lang="it-IT" sz="3500" b="1" dirty="0">
                <a:solidFill>
                  <a:srgbClr val="FFFFFF"/>
                </a:solidFill>
                <a:latin typeface="Verdana" panose="020B0604030504040204" pitchFamily="34" charset="0"/>
                <a:ea typeface="+mn-ea"/>
                <a:cs typeface="+mn-cs"/>
              </a:rPr>
              <a:t>2</a:t>
            </a:r>
            <a:endParaRPr kumimoji="0" lang="it-IT" sz="35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endParaRPr>
          </a:p>
        </p:txBody>
      </p:sp>
      <p:sp>
        <p:nvSpPr>
          <p:cNvPr id="11" name="CasellaDiTesto 10">
            <a:extLst>
              <a:ext uri="{FF2B5EF4-FFF2-40B4-BE49-F238E27FC236}">
                <a16:creationId xmlns:a16="http://schemas.microsoft.com/office/drawing/2014/main" id="{8B0D0B8B-3A5D-F38E-BDC5-5EB072D2A145}"/>
              </a:ext>
            </a:extLst>
          </p:cNvPr>
          <p:cNvSpPr txBox="1"/>
          <p:nvPr/>
        </p:nvSpPr>
        <p:spPr>
          <a:xfrm>
            <a:off x="289561" y="1427987"/>
            <a:ext cx="11247119" cy="6771213"/>
          </a:xfrm>
          <a:prstGeom prst="rect">
            <a:avLst/>
          </a:prstGeom>
          <a:noFill/>
        </p:spPr>
        <p:txBody>
          <a:bodyPr wrap="square">
            <a:spAutoFit/>
          </a:bodyPr>
          <a:lstStyle/>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RECOMMENDATIONS FOR UNIVERSITY STAFF</a:t>
            </a: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Short-term recommendations</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Implementing a Standardised Baseline of Accessibility in Academic Courses</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Interventions to support the social and emotional inclusion of students with VI</a:t>
            </a:r>
          </a:p>
          <a:p>
            <a:pPr marL="342900" marR="0" lvl="0" indent="-342900" algn="l" defTabSz="457200" rtl="0" eaLnBrk="1" fontAlgn="auto" latinLnBrk="0" hangingPunct="1">
              <a:lnSpc>
                <a:spcPts val="3500"/>
              </a:lnSpc>
              <a:spcBef>
                <a:spcPts val="0"/>
              </a:spcBef>
              <a:spcAft>
                <a:spcPts val="0"/>
              </a:spcAft>
              <a:buClrTx/>
              <a:buSzTx/>
              <a:buFont typeface="Wingdings" panose="05000000000000000000" pitchFamily="2" charset="2"/>
              <a:buChar char="ü"/>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Adopt an active approach to implementing social support: formal education activities, the wider social experience</a:t>
            </a:r>
          </a:p>
          <a:p>
            <a:pPr marL="342900" marR="0" lvl="0" indent="-342900" algn="l" defTabSz="457200" rtl="0" eaLnBrk="1" fontAlgn="auto" latinLnBrk="0" hangingPunct="1">
              <a:lnSpc>
                <a:spcPts val="3500"/>
              </a:lnSpc>
              <a:spcBef>
                <a:spcPts val="0"/>
              </a:spcBef>
              <a:spcAft>
                <a:spcPts val="0"/>
              </a:spcAft>
              <a:buClrTx/>
              <a:buSzTx/>
              <a:buFont typeface="Wingdings" panose="05000000000000000000" pitchFamily="2" charset="2"/>
              <a:buChar char="ü"/>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Provide targeted support for transitional periods</a:t>
            </a:r>
          </a:p>
          <a:p>
            <a:pPr marL="342900" marR="0" lvl="0" indent="-342900" algn="l" defTabSz="457200" rtl="0" eaLnBrk="1" fontAlgn="auto" latinLnBrk="0" hangingPunct="1">
              <a:lnSpc>
                <a:spcPts val="3500"/>
              </a:lnSpc>
              <a:spcBef>
                <a:spcPts val="0"/>
              </a:spcBef>
              <a:spcAft>
                <a:spcPts val="0"/>
              </a:spcAft>
              <a:buClrTx/>
              <a:buSzTx/>
              <a:buFont typeface="Wingdings" panose="05000000000000000000" pitchFamily="2" charset="2"/>
              <a:buChar char="ü"/>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Promote the development of student autonomy in seeking social and emotional support</a:t>
            </a:r>
          </a:p>
          <a:p>
            <a:pPr marL="342900" marR="0" lvl="0" indent="-342900" algn="l" defTabSz="457200" rtl="0" eaLnBrk="1" fontAlgn="auto" latinLnBrk="0" hangingPunct="1">
              <a:lnSpc>
                <a:spcPts val="3500"/>
              </a:lnSpc>
              <a:spcBef>
                <a:spcPts val="0"/>
              </a:spcBef>
              <a:spcAft>
                <a:spcPts val="0"/>
              </a:spcAft>
              <a:buClrTx/>
              <a:buSzTx/>
              <a:buFont typeface="Wingdings" panose="05000000000000000000" pitchFamily="2" charset="2"/>
              <a:buChar char="Ø"/>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342900" marR="0" lvl="0" indent="-342900" algn="l" defTabSz="457200" rtl="0" eaLnBrk="1" fontAlgn="auto" latinLnBrk="0" hangingPunct="1">
              <a:lnSpc>
                <a:spcPts val="3500"/>
              </a:lnSpc>
              <a:spcBef>
                <a:spcPts val="0"/>
              </a:spcBef>
              <a:spcAft>
                <a:spcPts val="0"/>
              </a:spcAft>
              <a:buClrTx/>
              <a:buSzTx/>
              <a:buFont typeface="Wingdings" panose="05000000000000000000" pitchFamily="2" charset="2"/>
              <a:buChar char="Ø"/>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027750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CEFD6">
            <a:alpha val="50000"/>
          </a:srgbClr>
        </a:solidFill>
        <a:effectLst/>
      </p:bgPr>
    </p:bg>
    <p:spTree>
      <p:nvGrpSpPr>
        <p:cNvPr id="1" name="">
          <a:extLst>
            <a:ext uri="{FF2B5EF4-FFF2-40B4-BE49-F238E27FC236}">
              <a16:creationId xmlns:a16="http://schemas.microsoft.com/office/drawing/2014/main" id="{96BF2DF3-70B2-F236-2B20-BA37D66856F0}"/>
            </a:ext>
          </a:extLst>
        </p:cNvPr>
        <p:cNvGrpSpPr/>
        <p:nvPr/>
      </p:nvGrpSpPr>
      <p:grpSpPr>
        <a:xfrm>
          <a:off x="0" y="0"/>
          <a:ext cx="0" cy="0"/>
          <a:chOff x="0" y="0"/>
          <a:chExt cx="0" cy="0"/>
        </a:xfrm>
      </p:grpSpPr>
      <p:sp>
        <p:nvSpPr>
          <p:cNvPr id="6" name="Google Shape;129;p2">
            <a:extLst>
              <a:ext uri="{FF2B5EF4-FFF2-40B4-BE49-F238E27FC236}">
                <a16:creationId xmlns:a16="http://schemas.microsoft.com/office/drawing/2014/main" id="{F0F3CCFA-B10F-E4E0-6AFF-E98B181BE84E}"/>
              </a:ext>
              <a:ext uri="{C183D7F6-B498-43B3-948B-1728B52AA6E4}">
                <adec:decorative xmlns:adec="http://schemas.microsoft.com/office/drawing/2017/decorative" val="1"/>
              </a:ext>
            </a:extLst>
          </p:cNvPr>
          <p:cNvSpPr/>
          <p:nvPr/>
        </p:nvSpPr>
        <p:spPr>
          <a:xfrm>
            <a:off x="-32825" y="0"/>
            <a:ext cx="12257400" cy="1265100"/>
          </a:xfrm>
          <a:prstGeom prst="rect">
            <a:avLst/>
          </a:prstGeom>
          <a:solidFill>
            <a:srgbClr val="D2594A"/>
          </a:solidFill>
          <a:ln w="9525" cap="flat" cmpd="sng">
            <a:solidFill>
              <a:srgbClr val="D2594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4" name="Title 3">
            <a:extLst>
              <a:ext uri="{FF2B5EF4-FFF2-40B4-BE49-F238E27FC236}">
                <a16:creationId xmlns:a16="http://schemas.microsoft.com/office/drawing/2014/main" id="{9CF65AD3-06C6-E9D0-C66C-F670F8C73714}"/>
              </a:ext>
            </a:extLst>
          </p:cNvPr>
          <p:cNvSpPr>
            <a:spLocks noGrp="1"/>
          </p:cNvSpPr>
          <p:nvPr>
            <p:ph type="title"/>
          </p:nvPr>
        </p:nvSpPr>
        <p:spPr>
          <a:xfrm>
            <a:off x="471056" y="0"/>
            <a:ext cx="10515600" cy="1265100"/>
          </a:xfrm>
        </p:spPr>
        <p:txBody>
          <a:bodyPr>
            <a:normAutofit/>
          </a:bodyPr>
          <a:lstStyle/>
          <a:p>
            <a:pPr>
              <a:spcBef>
                <a:spcPts val="0"/>
              </a:spcBef>
              <a:spcAft>
                <a:spcPts val="600"/>
              </a:spcAft>
            </a:pPr>
            <a:r>
              <a:rPr lang="en-GB" b="1" dirty="0">
                <a:solidFill>
                  <a:schemeClr val="bg1"/>
                </a:solidFill>
                <a:latin typeface="+mj-lt"/>
              </a:rPr>
              <a:t>Today’s Agenda</a:t>
            </a:r>
            <a:endParaRPr lang="en-GB" sz="4000" b="1" dirty="0">
              <a:solidFill>
                <a:schemeClr val="bg1"/>
              </a:solidFill>
              <a:latin typeface="+mj-lt"/>
            </a:endParaRPr>
          </a:p>
        </p:txBody>
      </p:sp>
      <p:sp>
        <p:nvSpPr>
          <p:cNvPr id="5" name="Content Placeholder 4">
            <a:extLst>
              <a:ext uri="{FF2B5EF4-FFF2-40B4-BE49-F238E27FC236}">
                <a16:creationId xmlns:a16="http://schemas.microsoft.com/office/drawing/2014/main" id="{925C838D-92AF-86B9-5E3A-0F5C1FE9C3F3}"/>
              </a:ext>
            </a:extLst>
          </p:cNvPr>
          <p:cNvSpPr>
            <a:spLocks noGrp="1"/>
          </p:cNvSpPr>
          <p:nvPr>
            <p:ph idx="1"/>
          </p:nvPr>
        </p:nvSpPr>
        <p:spPr>
          <a:xfrm>
            <a:off x="471056" y="1540488"/>
            <a:ext cx="11406312" cy="4630593"/>
          </a:xfrm>
        </p:spPr>
        <p:txBody>
          <a:bodyPr>
            <a:noAutofit/>
          </a:bodyPr>
          <a:lstStyle/>
          <a:p>
            <a:r>
              <a:rPr lang="en-GB" sz="2400" dirty="0"/>
              <a:t>1.00pm-1.05pm, Welcome and Overview, NADP</a:t>
            </a:r>
          </a:p>
          <a:p>
            <a:r>
              <a:rPr lang="en-GB" sz="2400" dirty="0"/>
              <a:t>1.05pm-1.25pm, Accessible Resource Creation, Vibi </a:t>
            </a:r>
            <a:r>
              <a:rPr lang="en-GB" sz="2400" dirty="0" err="1"/>
              <a:t>Rothnie</a:t>
            </a:r>
            <a:r>
              <a:rPr lang="en-GB" sz="2400" dirty="0"/>
              <a:t>, Royal National Institute of Blind People (RNIB) Transcription Centre Leeds</a:t>
            </a:r>
          </a:p>
          <a:p>
            <a:r>
              <a:rPr lang="en-GB" sz="2400" dirty="0"/>
              <a:t>1.25pm-1.45pm, Case study: Supporting students with visual impairment at the University of Southampton, Luke Searle, University of Southampton</a:t>
            </a:r>
          </a:p>
          <a:p>
            <a:r>
              <a:rPr lang="en-GB" sz="2400" dirty="0"/>
              <a:t>1.45pm-1.50pm, Sponsor Message, Dolphin Computer Access</a:t>
            </a:r>
          </a:p>
          <a:p>
            <a:r>
              <a:rPr lang="en-GB" sz="2400" dirty="0"/>
              <a:t>1.50pm-2.00pm, Break</a:t>
            </a:r>
          </a:p>
          <a:p>
            <a:r>
              <a:rPr lang="en-GB" sz="2400" dirty="0"/>
              <a:t>2.00pm-2.20pm, Supporting the Social and Emotional Needs of Visually Impaired Students, Ifigeneia </a:t>
            </a:r>
            <a:r>
              <a:rPr lang="en-GB" sz="2400" dirty="0" err="1"/>
              <a:t>Manitsa</a:t>
            </a:r>
            <a:r>
              <a:rPr lang="en-GB" sz="2400" dirty="0"/>
              <a:t>, University of Birmingham</a:t>
            </a:r>
          </a:p>
          <a:p>
            <a:r>
              <a:rPr lang="en-GB" sz="2400" dirty="0"/>
              <a:t>2.20pm-2.40pm, Practical Adjustments and Support Case Studies, Thomas Pocklington Trust</a:t>
            </a:r>
          </a:p>
          <a:p>
            <a:r>
              <a:rPr lang="en-GB" sz="2400" dirty="0"/>
              <a:t>2.40pm-3.00pm, Q&amp;A Session, Thomas Pocklington Trust</a:t>
            </a:r>
          </a:p>
        </p:txBody>
      </p:sp>
    </p:spTree>
    <p:extLst>
      <p:ext uri="{BB962C8B-B14F-4D97-AF65-F5344CB8AC3E}">
        <p14:creationId xmlns:p14="http://schemas.microsoft.com/office/powerpoint/2010/main" val="36520067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1AF8251-C978-D48F-775B-30E402E697BA}"/>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41E309D2-AD76-F382-F446-24F589C3B076}"/>
              </a:ext>
            </a:extLst>
          </p:cNvPr>
          <p:cNvSpPr txBox="1">
            <a:spLocks noGrp="1"/>
          </p:cNvSpPr>
          <p:nvPr>
            <p:ph type="title" idx="4294967295"/>
          </p:nvPr>
        </p:nvSpPr>
        <p:spPr>
          <a:xfrm>
            <a:off x="289560" y="503658"/>
            <a:ext cx="1124712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3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University Guidance </a:t>
            </a:r>
            <a:r>
              <a:rPr kumimoji="0" lang="it-IT" sz="3500" b="1"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3</a:t>
            </a:r>
            <a:endParaRPr kumimoji="0" lang="it-IT" sz="35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endParaRPr>
          </a:p>
        </p:txBody>
      </p:sp>
      <p:sp>
        <p:nvSpPr>
          <p:cNvPr id="11" name="CasellaDiTesto 10">
            <a:extLst>
              <a:ext uri="{FF2B5EF4-FFF2-40B4-BE49-F238E27FC236}">
                <a16:creationId xmlns:a16="http://schemas.microsoft.com/office/drawing/2014/main" id="{1F214E4C-27F6-F2AA-B399-2C72E288E8EB}"/>
              </a:ext>
            </a:extLst>
          </p:cNvPr>
          <p:cNvSpPr txBox="1"/>
          <p:nvPr/>
        </p:nvSpPr>
        <p:spPr>
          <a:xfrm>
            <a:off x="289561" y="1427987"/>
            <a:ext cx="11247119" cy="3180486"/>
          </a:xfrm>
          <a:prstGeom prst="rect">
            <a:avLst/>
          </a:prstGeom>
          <a:noFill/>
        </p:spPr>
        <p:txBody>
          <a:bodyPr wrap="square">
            <a:spAutoFit/>
          </a:bodyPr>
          <a:lstStyle/>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RECOMMENDATIONS FOR UNIVERSITY STAFF</a:t>
            </a: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Medium-term recommendations</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Improve the Visibility, Signposting and Awareness of Mental Well-being Services to Students Through Active Engagement</a:t>
            </a: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957903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EB63FF6-8117-2A7E-4F2D-7F50BD344754}"/>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6CD5A7E3-A1D1-39B5-E4D2-6546FA7EE8BA}"/>
              </a:ext>
            </a:extLst>
          </p:cNvPr>
          <p:cNvSpPr txBox="1">
            <a:spLocks noGrp="1"/>
          </p:cNvSpPr>
          <p:nvPr>
            <p:ph type="title" idx="4294967295"/>
          </p:nvPr>
        </p:nvSpPr>
        <p:spPr>
          <a:xfrm>
            <a:off x="289560" y="464442"/>
            <a:ext cx="1124712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3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University Guidance </a:t>
            </a:r>
            <a:r>
              <a:rPr kumimoji="0" lang="it-IT" sz="3500" b="1"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4</a:t>
            </a:r>
            <a:endParaRPr kumimoji="0" lang="it-IT" sz="35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endParaRPr>
          </a:p>
        </p:txBody>
      </p:sp>
      <p:sp>
        <p:nvSpPr>
          <p:cNvPr id="11" name="CasellaDiTesto 10">
            <a:extLst>
              <a:ext uri="{FF2B5EF4-FFF2-40B4-BE49-F238E27FC236}">
                <a16:creationId xmlns:a16="http://schemas.microsoft.com/office/drawing/2014/main" id="{A0C78167-E87C-C766-D298-B0825A686710}"/>
              </a:ext>
            </a:extLst>
          </p:cNvPr>
          <p:cNvSpPr txBox="1"/>
          <p:nvPr/>
        </p:nvSpPr>
        <p:spPr>
          <a:xfrm>
            <a:off x="289561" y="1427987"/>
            <a:ext cx="11247119" cy="5424690"/>
          </a:xfrm>
          <a:prstGeom prst="rect">
            <a:avLst/>
          </a:prstGeom>
          <a:noFill/>
        </p:spPr>
        <p:txBody>
          <a:bodyPr wrap="square">
            <a:spAutoFit/>
          </a:bodyPr>
          <a:lstStyle/>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RECOMMENDATIONS FOR UNIVERSITY STAFF</a:t>
            </a: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Long-term recommendations</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Provide staff training in disability awareness and inclusive practices </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Adopt policies that emphasise a personalised and person-centred approach </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Define professional frameworks within institutions to clarify the boundaries, roles and responsibilities of staff</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Adopt a collaborative, inter-departmental approach to supporting the social and emotional experiences of students with vision impairment</a:t>
            </a:r>
          </a:p>
          <a:p>
            <a:pPr marL="342900" marR="0" lvl="0" indent="-342900" algn="l" defTabSz="457200" rtl="0" eaLnBrk="1" fontAlgn="auto" latinLnBrk="0" hangingPunct="1">
              <a:lnSpc>
                <a:spcPts val="3500"/>
              </a:lnSpc>
              <a:spcBef>
                <a:spcPts val="0"/>
              </a:spcBef>
              <a:spcAft>
                <a:spcPts val="0"/>
              </a:spcAft>
              <a:buClrTx/>
              <a:buSzTx/>
              <a:buFont typeface="Wingdings" panose="05000000000000000000" pitchFamily="2" charset="2"/>
              <a:buChar char="Ø"/>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9113430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0E2AB53-4A42-E94E-7CCA-1F224854E5B9}"/>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D7B1D6EB-2B49-F92F-1FEF-31B460C5A27A}"/>
              </a:ext>
            </a:extLst>
          </p:cNvPr>
          <p:cNvSpPr txBox="1">
            <a:spLocks noGrp="1"/>
          </p:cNvSpPr>
          <p:nvPr>
            <p:ph type="title" idx="4294967295"/>
          </p:nvPr>
        </p:nvSpPr>
        <p:spPr>
          <a:xfrm>
            <a:off x="289560" y="462521"/>
            <a:ext cx="1124712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3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University Guidance </a:t>
            </a:r>
            <a:r>
              <a:rPr kumimoji="0" lang="it-IT" sz="3500" b="1"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5</a:t>
            </a:r>
            <a:endParaRPr kumimoji="0" lang="it-IT" sz="35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endParaRPr>
          </a:p>
        </p:txBody>
      </p:sp>
      <p:sp>
        <p:nvSpPr>
          <p:cNvPr id="11" name="CasellaDiTesto 10">
            <a:extLst>
              <a:ext uri="{FF2B5EF4-FFF2-40B4-BE49-F238E27FC236}">
                <a16:creationId xmlns:a16="http://schemas.microsoft.com/office/drawing/2014/main" id="{C95B6315-2B24-A98E-6113-3938B32E7B9B}"/>
              </a:ext>
            </a:extLst>
          </p:cNvPr>
          <p:cNvSpPr txBox="1"/>
          <p:nvPr/>
        </p:nvSpPr>
        <p:spPr>
          <a:xfrm>
            <a:off x="289561" y="1427987"/>
            <a:ext cx="11247119" cy="3629327"/>
          </a:xfrm>
          <a:prstGeom prst="rect">
            <a:avLst/>
          </a:prstGeom>
          <a:noFill/>
        </p:spPr>
        <p:txBody>
          <a:bodyPr wrap="square">
            <a:spAutoFit/>
          </a:bodyPr>
          <a:lstStyle/>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RECOMMENDATIONS FOR FUTURE POLICY MAKING</a:t>
            </a:r>
          </a:p>
          <a:p>
            <a:pPr marL="342900" marR="0" lvl="0" indent="-342900" algn="l" defTabSz="457200" rtl="0" eaLnBrk="1" fontAlgn="auto" latinLnBrk="0" hangingPunct="1">
              <a:lnSpc>
                <a:spcPts val="3500"/>
              </a:lnSpc>
              <a:spcBef>
                <a:spcPts val="0"/>
              </a:spcBef>
              <a:spcAft>
                <a:spcPts val="0"/>
              </a:spcAft>
              <a:buClrTx/>
              <a:buSzTx/>
              <a:buFont typeface="Wingdings" panose="05000000000000000000" pitchFamily="2" charset="2"/>
              <a:buChar char="Ø"/>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Develop measures to assess the social inclusion of students with vi in higher education institutions</a:t>
            </a: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srgbClr val="196B24"/>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585394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D18050D-E81B-C7F5-C7E2-7F6E4FB2998A}"/>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B0661998-2CEC-6987-23DA-2737C6E39407}"/>
              </a:ext>
            </a:extLst>
          </p:cNvPr>
          <p:cNvSpPr txBox="1">
            <a:spLocks noGrp="1"/>
          </p:cNvSpPr>
          <p:nvPr>
            <p:ph type="title" idx="4294967295"/>
          </p:nvPr>
        </p:nvSpPr>
        <p:spPr>
          <a:xfrm>
            <a:off x="289560" y="481866"/>
            <a:ext cx="1124712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3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University Guidance </a:t>
            </a:r>
            <a:r>
              <a:rPr kumimoji="0" lang="it-IT" sz="3500" b="1"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6</a:t>
            </a:r>
            <a:endParaRPr kumimoji="0" lang="it-IT" sz="35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endParaRPr>
          </a:p>
        </p:txBody>
      </p:sp>
      <p:sp>
        <p:nvSpPr>
          <p:cNvPr id="11" name="CasellaDiTesto 10">
            <a:extLst>
              <a:ext uri="{FF2B5EF4-FFF2-40B4-BE49-F238E27FC236}">
                <a16:creationId xmlns:a16="http://schemas.microsoft.com/office/drawing/2014/main" id="{09E17085-B613-9189-31F6-E953E3B42B67}"/>
              </a:ext>
            </a:extLst>
          </p:cNvPr>
          <p:cNvSpPr txBox="1"/>
          <p:nvPr/>
        </p:nvSpPr>
        <p:spPr>
          <a:xfrm>
            <a:off x="289561" y="1427987"/>
            <a:ext cx="11247119" cy="5424690"/>
          </a:xfrm>
          <a:prstGeom prst="rect">
            <a:avLst/>
          </a:prstGeom>
          <a:noFill/>
        </p:spPr>
        <p:txBody>
          <a:bodyPr wrap="square">
            <a:spAutoFit/>
          </a:bodyPr>
          <a:lstStyle/>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RECOMMENDATIONS FOR THE VISION IMPAIRMENT SECTOR</a:t>
            </a: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Work with the HE sector to review the current availability of training courses to ascertain whether there is a need to develop new training offers.</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Develop resources to support the implementation of the recommendations above within higher education institutions.</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Support HE institutions in implementing the recommendations through the Thomas Pocklington Trust Student Support Service.</a:t>
            </a:r>
          </a:p>
          <a:p>
            <a:pPr marL="457200" marR="0" lvl="0" indent="-457200" algn="l" defTabSz="457200" rtl="0" eaLnBrk="1" fontAlgn="auto" latinLnBrk="0" hangingPunct="1">
              <a:lnSpc>
                <a:spcPts val="3500"/>
              </a:lnSpc>
              <a:spcBef>
                <a:spcPts val="0"/>
              </a:spcBef>
              <a:spcAft>
                <a:spcPts val="0"/>
              </a:spcAft>
              <a:buClrTx/>
              <a:buSzTx/>
              <a:buFont typeface="Wingdings" panose="05000000000000000000" pitchFamily="2" charset="2"/>
              <a:buChar char="Ø"/>
              <a:tabLst/>
              <a:defRPr/>
            </a:pPr>
            <a:endParaRPr kumimoji="0" lang="en-GB" sz="2200" b="0" i="0" u="none" strike="noStrike" kern="1200" cap="none" spc="0" normalizeH="0" baseline="0" noProof="0" dirty="0">
              <a:ln>
                <a:noFill/>
              </a:ln>
              <a:solidFill>
                <a:srgbClr val="196B24"/>
              </a:solidFill>
              <a:effectLst/>
              <a:uLnTx/>
              <a:uFillTx/>
              <a:latin typeface="Verdana" panose="020B0604030504040204" pitchFamily="34" charset="0"/>
              <a:ea typeface="+mn-ea"/>
              <a:cs typeface="+mn-cs"/>
            </a:endParaRPr>
          </a:p>
          <a:p>
            <a:pPr marL="342900" marR="0" lvl="0" indent="-342900" algn="l" defTabSz="457200" rtl="0" eaLnBrk="1" fontAlgn="auto" latinLnBrk="0" hangingPunct="1">
              <a:lnSpc>
                <a:spcPts val="3500"/>
              </a:lnSpc>
              <a:spcBef>
                <a:spcPts val="0"/>
              </a:spcBef>
              <a:spcAft>
                <a:spcPts val="0"/>
              </a:spcAft>
              <a:buClrTx/>
              <a:buSzTx/>
              <a:buFont typeface="Wingdings" panose="05000000000000000000" pitchFamily="2" charset="2"/>
              <a:buChar char="Ø"/>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7100870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3CB686-80E4-5382-9DA6-E73DA4B9B421}"/>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F974123B-9EE3-E99A-4187-5EDAF4220E72}"/>
              </a:ext>
            </a:extLst>
          </p:cNvPr>
          <p:cNvSpPr txBox="1">
            <a:spLocks noGrp="1"/>
          </p:cNvSpPr>
          <p:nvPr>
            <p:ph type="title" idx="4294967295"/>
          </p:nvPr>
        </p:nvSpPr>
        <p:spPr>
          <a:xfrm>
            <a:off x="289560" y="481866"/>
            <a:ext cx="1124712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3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University Guidance </a:t>
            </a:r>
            <a:r>
              <a:rPr kumimoji="0" lang="it-IT" sz="3500" b="1"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7</a:t>
            </a:r>
            <a:endParaRPr kumimoji="0" lang="it-IT" sz="35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endParaRPr>
          </a:p>
        </p:txBody>
      </p:sp>
      <p:sp>
        <p:nvSpPr>
          <p:cNvPr id="11" name="CasellaDiTesto 10">
            <a:extLst>
              <a:ext uri="{FF2B5EF4-FFF2-40B4-BE49-F238E27FC236}">
                <a16:creationId xmlns:a16="http://schemas.microsoft.com/office/drawing/2014/main" id="{DB6AC378-EBD7-80A3-8149-2A4A68178BDC}"/>
              </a:ext>
            </a:extLst>
          </p:cNvPr>
          <p:cNvSpPr txBox="1"/>
          <p:nvPr/>
        </p:nvSpPr>
        <p:spPr>
          <a:xfrm>
            <a:off x="289561" y="1437611"/>
            <a:ext cx="11247119" cy="5424690"/>
          </a:xfrm>
          <a:prstGeom prst="rect">
            <a:avLst/>
          </a:prstGeom>
          <a:noFill/>
        </p:spPr>
        <p:txBody>
          <a:bodyPr wrap="square">
            <a:spAutoFit/>
          </a:bodyPr>
          <a:lstStyle/>
          <a:p>
            <a:pPr marL="0" marR="0" lvl="0" indent="0" algn="l" defTabSz="457200" rtl="0" eaLnBrk="1" fontAlgn="auto" latinLnBrk="0" hangingPunct="1">
              <a:lnSpc>
                <a:spcPts val="35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RECOMMENDATIONS FOR THE VISION IMPAIRMENT SECTOR</a:t>
            </a: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Work with the HE sector to review the current availability of training courses to ascertain whether there is a need to develop new training offers.</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Develop resources to support the implementation of the recommendations above within higher education institutions.</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Support HE institutions in implementing the recommendations through the Thomas Pocklington Trust Student Support Service.</a:t>
            </a:r>
          </a:p>
          <a:p>
            <a:pPr marL="457200" marR="0" lvl="0" indent="-457200" algn="l" defTabSz="457200" rtl="0" eaLnBrk="1" fontAlgn="auto" latinLnBrk="0" hangingPunct="1">
              <a:lnSpc>
                <a:spcPts val="3500"/>
              </a:lnSpc>
              <a:spcBef>
                <a:spcPts val="0"/>
              </a:spcBef>
              <a:spcAft>
                <a:spcPts val="0"/>
              </a:spcAft>
              <a:buClrTx/>
              <a:buSzTx/>
              <a:buFont typeface="Wingdings" panose="05000000000000000000" pitchFamily="2" charset="2"/>
              <a:buChar char="Ø"/>
              <a:tabLst/>
              <a:defRPr/>
            </a:pPr>
            <a:endParaRPr kumimoji="0" lang="en-GB" sz="2200" b="0" i="0" u="none" strike="noStrike" kern="1200" cap="none" spc="0" normalizeH="0" baseline="0" noProof="0" dirty="0">
              <a:ln>
                <a:noFill/>
              </a:ln>
              <a:solidFill>
                <a:srgbClr val="196B24"/>
              </a:solidFill>
              <a:effectLst/>
              <a:uLnTx/>
              <a:uFillTx/>
              <a:latin typeface="Verdana" panose="020B0604030504040204" pitchFamily="34" charset="0"/>
              <a:ea typeface="+mn-ea"/>
              <a:cs typeface="+mn-cs"/>
            </a:endParaRPr>
          </a:p>
          <a:p>
            <a:pPr marL="342900" marR="0" lvl="0" indent="-342900" algn="l" defTabSz="457200" rtl="0" eaLnBrk="1" fontAlgn="auto" latinLnBrk="0" hangingPunct="1">
              <a:lnSpc>
                <a:spcPts val="3500"/>
              </a:lnSpc>
              <a:spcBef>
                <a:spcPts val="0"/>
              </a:spcBef>
              <a:spcAft>
                <a:spcPts val="0"/>
              </a:spcAft>
              <a:buClrTx/>
              <a:buSzTx/>
              <a:buFont typeface="Wingdings" panose="05000000000000000000" pitchFamily="2" charset="2"/>
              <a:buChar char="Ø"/>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647179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9C6FDB6-7048-3D22-D303-953A43189149}"/>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B9188135-5B77-197B-96D8-F0C090C74E58}"/>
              </a:ext>
            </a:extLst>
          </p:cNvPr>
          <p:cNvSpPr txBox="1">
            <a:spLocks noGrp="1"/>
          </p:cNvSpPr>
          <p:nvPr>
            <p:ph type="title" idx="4294967295"/>
          </p:nvPr>
        </p:nvSpPr>
        <p:spPr>
          <a:xfrm>
            <a:off x="289560" y="481866"/>
            <a:ext cx="1124712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3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Conclusion</a:t>
            </a:r>
            <a:endParaRPr kumimoji="0" lang="it-IT" sz="35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
        <p:nvSpPr>
          <p:cNvPr id="11" name="CasellaDiTesto 10">
            <a:extLst>
              <a:ext uri="{FF2B5EF4-FFF2-40B4-BE49-F238E27FC236}">
                <a16:creationId xmlns:a16="http://schemas.microsoft.com/office/drawing/2014/main" id="{47FB998B-47E1-1841-3DC7-F72F5C6C76D9}"/>
              </a:ext>
            </a:extLst>
          </p:cNvPr>
          <p:cNvSpPr txBox="1"/>
          <p:nvPr/>
        </p:nvSpPr>
        <p:spPr>
          <a:xfrm>
            <a:off x="289561" y="1332294"/>
            <a:ext cx="11247119" cy="5424690"/>
          </a:xfrm>
          <a:prstGeom prst="rect">
            <a:avLst/>
          </a:prstGeom>
          <a:noFill/>
        </p:spPr>
        <p:txBody>
          <a:bodyPr wrap="square">
            <a:spAutoFit/>
          </a:bodyPr>
          <a:lstStyle/>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5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The findings underscore an urgent need for Higher Education institutions to prioritise accessibility for students with VI at an institutional level.</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5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This prioritisation should encompass</a:t>
            </a:r>
          </a:p>
          <a:p>
            <a:pPr marL="342900" marR="0" lvl="0" indent="-342900" algn="l" defTabSz="457200" rtl="0" eaLnBrk="1" fontAlgn="auto" latinLnBrk="0" hangingPunct="1">
              <a:lnSpc>
                <a:spcPts val="3500"/>
              </a:lnSpc>
              <a:spcBef>
                <a:spcPts val="0"/>
              </a:spcBef>
              <a:spcAft>
                <a:spcPts val="0"/>
              </a:spcAft>
              <a:buClrTx/>
              <a:buSzTx/>
              <a:buFont typeface="Wingdings" panose="05000000000000000000" pitchFamily="2" charset="2"/>
              <a:buChar char="ü"/>
              <a:tabLst/>
              <a:defRPr/>
            </a:pPr>
            <a:r>
              <a:rPr kumimoji="0" lang="en-GB" sz="25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the establishment of a baseline level of accessibility,</a:t>
            </a:r>
          </a:p>
          <a:p>
            <a:pPr marL="342900" marR="0" lvl="0" indent="-342900" algn="l" defTabSz="457200" rtl="0" eaLnBrk="1" fontAlgn="auto" latinLnBrk="0" hangingPunct="1">
              <a:lnSpc>
                <a:spcPts val="3500"/>
              </a:lnSpc>
              <a:spcBef>
                <a:spcPts val="0"/>
              </a:spcBef>
              <a:spcAft>
                <a:spcPts val="0"/>
              </a:spcAft>
              <a:buClrTx/>
              <a:buSzTx/>
              <a:buFont typeface="Wingdings" panose="05000000000000000000" pitchFamily="2" charset="2"/>
              <a:buChar char="ü"/>
              <a:tabLst/>
              <a:defRPr/>
            </a:pPr>
            <a:r>
              <a:rPr kumimoji="0" lang="en-GB" sz="25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the implementation of VI-specific staff training,</a:t>
            </a:r>
          </a:p>
          <a:p>
            <a:pPr marL="342900" marR="0" lvl="0" indent="-342900" algn="l" defTabSz="457200" rtl="0" eaLnBrk="1" fontAlgn="auto" latinLnBrk="0" hangingPunct="1">
              <a:lnSpc>
                <a:spcPts val="3500"/>
              </a:lnSpc>
              <a:spcBef>
                <a:spcPts val="0"/>
              </a:spcBef>
              <a:spcAft>
                <a:spcPts val="0"/>
              </a:spcAft>
              <a:buClrTx/>
              <a:buSzTx/>
              <a:buFont typeface="Wingdings" panose="05000000000000000000" pitchFamily="2" charset="2"/>
              <a:buChar char="ü"/>
              <a:tabLst/>
              <a:defRPr/>
            </a:pPr>
            <a:r>
              <a:rPr kumimoji="0" lang="en-GB" sz="25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the facilitation of close collaboration between departments,</a:t>
            </a:r>
          </a:p>
          <a:p>
            <a:pPr marL="342900" marR="0" lvl="0" indent="-342900" algn="l" defTabSz="457200" rtl="0" eaLnBrk="1" fontAlgn="auto" latinLnBrk="0" hangingPunct="1">
              <a:lnSpc>
                <a:spcPts val="3500"/>
              </a:lnSpc>
              <a:spcBef>
                <a:spcPts val="0"/>
              </a:spcBef>
              <a:spcAft>
                <a:spcPts val="0"/>
              </a:spcAft>
              <a:buClrTx/>
              <a:buSzTx/>
              <a:buFont typeface="Wingdings" panose="05000000000000000000" pitchFamily="2" charset="2"/>
              <a:buChar char="ü"/>
              <a:tabLst/>
              <a:defRPr/>
            </a:pPr>
            <a:r>
              <a:rPr kumimoji="0" lang="en-GB" sz="25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the implementation of peer-support networks, mentoring schemes and VI societies.</a:t>
            </a:r>
          </a:p>
          <a:p>
            <a:pPr marL="342900" marR="0" lvl="0" indent="-342900" algn="l" defTabSz="457200" rtl="0" eaLnBrk="1" fontAlgn="auto" latinLnBrk="0" hangingPunct="1">
              <a:lnSpc>
                <a:spcPts val="3500"/>
              </a:lnSpc>
              <a:spcBef>
                <a:spcPts val="0"/>
              </a:spcBef>
              <a:spcAft>
                <a:spcPts val="0"/>
              </a:spcAft>
              <a:buClrTx/>
              <a:buSzTx/>
              <a:buFont typeface="Arial" panose="020B0604020202020204" pitchFamily="34" charset="0"/>
              <a:buChar char="•"/>
              <a:tabLst/>
              <a:defRPr/>
            </a:pPr>
            <a:r>
              <a:rPr kumimoji="0" lang="en-GB" sz="25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Students will be able to develop confidence and </a:t>
            </a:r>
            <a:r>
              <a:rPr kumimoji="0" lang="en-GB" sz="2500" b="0" i="0" u="none" strike="noStrike" kern="1200" cap="none" spc="0" normalizeH="0" baseline="0" noProof="0">
                <a:ln>
                  <a:noFill/>
                </a:ln>
                <a:solidFill>
                  <a:prstClr val="black"/>
                </a:solidFill>
                <a:effectLst/>
                <a:uLnTx/>
                <a:uFillTx/>
                <a:latin typeface="Verdana" panose="020B0604030504040204" pitchFamily="34" charset="0"/>
                <a:ea typeface="+mn-ea"/>
                <a:cs typeface="+mn-cs"/>
              </a:rPr>
              <a:t>skills that </a:t>
            </a:r>
            <a:r>
              <a:rPr kumimoji="0" lang="en-GB" sz="25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will enable them to thrive during life after university.</a:t>
            </a:r>
          </a:p>
          <a:p>
            <a:pPr marL="0" marR="0" lvl="0" indent="0" algn="l" defTabSz="457200" rtl="0" eaLnBrk="1" fontAlgn="auto" latinLnBrk="0" hangingPunct="1">
              <a:lnSpc>
                <a:spcPts val="35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1754466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888D27F-1C67-3EB4-B91D-71B49BFB3841}"/>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A67D9967-EAEA-9262-6B4D-265D22B9839C}"/>
              </a:ext>
            </a:extLst>
          </p:cNvPr>
          <p:cNvSpPr txBox="1">
            <a:spLocks noGrp="1"/>
          </p:cNvSpPr>
          <p:nvPr>
            <p:ph type="title" idx="4294967295"/>
          </p:nvPr>
        </p:nvSpPr>
        <p:spPr>
          <a:xfrm>
            <a:off x="151338" y="418506"/>
            <a:ext cx="1124712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3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Suggested References</a:t>
            </a:r>
          </a:p>
        </p:txBody>
      </p:sp>
      <p:sp>
        <p:nvSpPr>
          <p:cNvPr id="8" name="TextBox 7">
            <a:extLst>
              <a:ext uri="{FF2B5EF4-FFF2-40B4-BE49-F238E27FC236}">
                <a16:creationId xmlns:a16="http://schemas.microsoft.com/office/drawing/2014/main" id="{728F5D67-B477-62B4-3616-E858C1499448}"/>
              </a:ext>
            </a:extLst>
          </p:cNvPr>
          <p:cNvSpPr txBox="1"/>
          <p:nvPr/>
        </p:nvSpPr>
        <p:spPr>
          <a:xfrm>
            <a:off x="151339" y="1225689"/>
            <a:ext cx="11247119" cy="5632311"/>
          </a:xfrm>
          <a:prstGeom prst="rect">
            <a:avLst/>
          </a:prstGeom>
          <a:noFill/>
        </p:spPr>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Braun, V., &amp; Clarke, V. (2021). </a:t>
            </a:r>
            <a:r>
              <a:rPr kumimoji="0" lang="en-GB" sz="2000" b="0" i="1"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Thematic Analysis: A Practical Guide.</a:t>
            </a:r>
            <a:r>
              <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Sage. </a:t>
            </a:r>
            <a:endPar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Croft, E. (2020). Experiences of visually impaired and blind students in UK higher education: An exploration of access and participation. </a:t>
            </a:r>
            <a:r>
              <a:rPr kumimoji="0" lang="en-GB" sz="2000" b="0" i="1"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Scandinavian Journal of Disability Research, 22</a:t>
            </a:r>
            <a:r>
              <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(1), 382–392. </a:t>
            </a:r>
            <a:r>
              <a:rPr kumimoji="0" lang="en-GB" sz="2000" b="0"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http://doi.org/10.16993/sjdr.721</a:t>
            </a:r>
            <a:r>
              <a:rPr kumimoji="0" lang="en-GB" sz="2000" b="0"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a:t>
            </a:r>
            <a:endPar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Hewett, R., Douglas, G., McLinden, M., &amp; Keil, S. (2017). Developing an inclusive learning environment for students with visual impairment in higher education: progressive mutual accommodation and learner experiences in the United Kingdom. </a:t>
            </a:r>
            <a:r>
              <a:rPr kumimoji="0" lang="en-GB" sz="2000" b="0" i="1"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European Journal of Special Needs Education, 32</a:t>
            </a:r>
            <a:r>
              <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(1), 89–109 </a:t>
            </a:r>
            <a:r>
              <a:rPr kumimoji="0" lang="en-GB" sz="2000" b="0"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https://doi.org/10.1080/08856257.2016.1254971</a:t>
            </a:r>
            <a:r>
              <a:rPr kumimoji="0" lang="en-GB" sz="2000" b="0"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a:t>
            </a:r>
            <a:endPar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Manitsa, I. &amp; </a:t>
            </a:r>
            <a:r>
              <a:rPr kumimoji="0" lang="en-GB" sz="20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Doikou</a:t>
            </a:r>
            <a:r>
              <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M. (2022). Social support for students with visual impairments in educational institutions: An integrative literature review. </a:t>
            </a:r>
            <a:r>
              <a:rPr kumimoji="0" lang="en-GB" sz="2000" b="0" i="1"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The British Journal of Visual Impairment, 40</a:t>
            </a:r>
            <a:r>
              <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(1), 29–47. </a:t>
            </a:r>
            <a:r>
              <a:rPr kumimoji="0" lang="en-GB" sz="2000" b="0"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https://doi.org/10.1177/0264619620941885</a:t>
            </a:r>
            <a:r>
              <a:rPr kumimoji="0" lang="en-GB" sz="2000" b="0"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Manitsa, I., Temple, S., Hewett, R., Barlow-Brown, F., Ravenscroft, J., Joao, R.*, Thurston, M.* (2025). Supporting the social and emotional needs of students with vision impairment: guidance for high education providers. Journal of Inclusive Practice in Further and Higher Education (JIPFHE), </a:t>
            </a:r>
            <a:r>
              <a:rPr kumimoji="0" lang="en-GB" sz="2000" b="0" i="1"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NADP Journal.  </a:t>
            </a:r>
            <a:r>
              <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https://nadp-uk.org/https-nadp-uk-org-jipfhe-17-1-summer-2025/</a:t>
            </a:r>
            <a:r>
              <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*authors contributed equally</a:t>
            </a:r>
          </a:p>
        </p:txBody>
      </p:sp>
    </p:spTree>
    <p:extLst>
      <p:ext uri="{BB962C8B-B14F-4D97-AF65-F5344CB8AC3E}">
        <p14:creationId xmlns:p14="http://schemas.microsoft.com/office/powerpoint/2010/main" val="31284767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FF87012-4A57-8971-7CE1-3DC3712F4BCC}"/>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D59F7AEF-2162-77C1-FDA2-0FBE2ADB8B31}"/>
              </a:ext>
            </a:extLst>
          </p:cNvPr>
          <p:cNvSpPr txBox="1">
            <a:spLocks noGrp="1"/>
          </p:cNvSpPr>
          <p:nvPr>
            <p:ph type="title" idx="4294967295"/>
          </p:nvPr>
        </p:nvSpPr>
        <p:spPr>
          <a:xfrm>
            <a:off x="151338" y="418506"/>
            <a:ext cx="11247120" cy="7848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4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Thank you!</a:t>
            </a:r>
          </a:p>
        </p:txBody>
      </p:sp>
      <p:sp>
        <p:nvSpPr>
          <p:cNvPr id="8" name="TextBox 7">
            <a:extLst>
              <a:ext uri="{FF2B5EF4-FFF2-40B4-BE49-F238E27FC236}">
                <a16:creationId xmlns:a16="http://schemas.microsoft.com/office/drawing/2014/main" id="{869FB025-8137-059B-A4DE-2808A90986B9}"/>
              </a:ext>
            </a:extLst>
          </p:cNvPr>
          <p:cNvSpPr txBox="1"/>
          <p:nvPr/>
        </p:nvSpPr>
        <p:spPr>
          <a:xfrm>
            <a:off x="568028" y="3228945"/>
            <a:ext cx="11247119" cy="63094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5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Any questions?</a:t>
            </a:r>
            <a:endParaRPr kumimoji="0" lang="en-GB" sz="35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41466883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FB6F372-7504-1809-EA98-A7BB5957F957}"/>
              </a:ext>
            </a:extLst>
          </p:cNvPr>
          <p:cNvSpPr>
            <a:spLocks noGrp="1"/>
          </p:cNvSpPr>
          <p:nvPr>
            <p:ph type="title" idx="4294967295"/>
          </p:nvPr>
        </p:nvSpPr>
        <p:spPr>
          <a:xfrm>
            <a:off x="9336088" y="6502400"/>
            <a:ext cx="2743200"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FA52ED71-2275-4BB7-ACEF-B06C93D97652}" type="slidenum">
              <a:rPr kumimoji="0" lang="en-GB" sz="1400" b="0" i="0" u="none" strike="noStrike" kern="1200" cap="none" spc="0" normalizeH="0" baseline="0" noProof="0" smtClean="0">
                <a:ln>
                  <a:noFill/>
                </a:ln>
                <a:solidFill>
                  <a:srgbClr val="002868">
                    <a:tint val="75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48</a:t>
            </a:fld>
            <a:endParaRPr kumimoji="0" lang="en-GB" sz="1400" b="0" i="0" u="none" strike="noStrike" kern="1200" cap="none" spc="0" normalizeH="0" baseline="0" noProof="0" dirty="0">
              <a:ln>
                <a:noFill/>
              </a:ln>
              <a:solidFill>
                <a:srgbClr val="002868">
                  <a:tint val="75000"/>
                </a:srgbClr>
              </a:solidFill>
              <a:effectLst/>
              <a:uLnTx/>
              <a:uFillTx/>
              <a:latin typeface="Arial"/>
              <a:ea typeface="+mn-ea"/>
              <a:cs typeface="+mn-cs"/>
            </a:endParaRPr>
          </a:p>
        </p:txBody>
      </p:sp>
      <p:pic>
        <p:nvPicPr>
          <p:cNvPr id="9" name="Picture 8" descr="Thomas Pocklington Trust logo, large capitalised letters TPT in navy blue, with the centre of the letter P forming and eye">
            <a:extLst>
              <a:ext uri="{FF2B5EF4-FFF2-40B4-BE49-F238E27FC236}">
                <a16:creationId xmlns:a16="http://schemas.microsoft.com/office/drawing/2014/main" id="{A24AE666-F550-448E-AA04-9746D19AAEBE}"/>
              </a:ext>
            </a:extLst>
          </p:cNvPr>
          <p:cNvPicPr>
            <a:picLocks noChangeAspect="1"/>
          </p:cNvPicPr>
          <p:nvPr/>
        </p:nvPicPr>
        <p:blipFill>
          <a:blip r:embed="rId3"/>
          <a:stretch>
            <a:fillRect/>
          </a:stretch>
        </p:blipFill>
        <p:spPr>
          <a:xfrm>
            <a:off x="2701245" y="1383674"/>
            <a:ext cx="6172200" cy="3667470"/>
          </a:xfrm>
          <a:prstGeom prst="rect">
            <a:avLst/>
          </a:prstGeom>
          <a:noFill/>
        </p:spPr>
      </p:pic>
    </p:spTree>
    <p:extLst>
      <p:ext uri="{BB962C8B-B14F-4D97-AF65-F5344CB8AC3E}">
        <p14:creationId xmlns:p14="http://schemas.microsoft.com/office/powerpoint/2010/main" val="12944130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E875F-36A2-65CF-859C-7A19D76FE40F}"/>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2A7E9A61-5765-D8A4-06B2-B53DE1096553}"/>
              </a:ext>
            </a:extLst>
          </p:cNvPr>
          <p:cNvSpPr>
            <a:spLocks noGrp="1"/>
          </p:cNvSpPr>
          <p:nvPr>
            <p:ph type="title"/>
          </p:nvPr>
        </p:nvSpPr>
        <p:spPr>
          <a:xfrm>
            <a:off x="244644" y="18255"/>
            <a:ext cx="11928648" cy="1325563"/>
          </a:xfrm>
        </p:spPr>
        <p:txBody>
          <a:bodyPr>
            <a:normAutofit fontScale="90000"/>
          </a:bodyPr>
          <a:lstStyle/>
          <a:p>
            <a:br>
              <a:rPr lang="en-GB" sz="6000" dirty="0">
                <a:latin typeface="Arial"/>
                <a:cs typeface="Arial"/>
              </a:rPr>
            </a:br>
            <a:r>
              <a:rPr lang="en-GB" sz="6000" dirty="0">
                <a:latin typeface="Arial"/>
                <a:cs typeface="Arial"/>
              </a:rPr>
              <a:t>Practical solutions to support blind and partially sighted students</a:t>
            </a:r>
            <a:endParaRPr lang="en-GB" dirty="0"/>
          </a:p>
        </p:txBody>
      </p:sp>
      <p:sp>
        <p:nvSpPr>
          <p:cNvPr id="4" name="Slide Number Placeholder 3">
            <a:extLst>
              <a:ext uri="{FF2B5EF4-FFF2-40B4-BE49-F238E27FC236}">
                <a16:creationId xmlns:a16="http://schemas.microsoft.com/office/drawing/2014/main" id="{61E5C602-2CF8-A158-91D2-3CEA1C488FE9}"/>
              </a:ext>
              <a:ext uri="{C183D7F6-B498-43B3-948B-1728B52AA6E4}">
                <adec:decorative xmlns:adec="http://schemas.microsoft.com/office/drawing/2017/decorative" val="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52ED71-2275-4BB7-ACEF-B06C93D97652}" type="slidenum">
              <a:rPr kumimoji="0" lang="en-GB" sz="1400" b="0" i="0" u="none" strike="noStrike" kern="1200" cap="none" spc="0" normalizeH="0" baseline="0" noProof="0" smtClean="0">
                <a:ln>
                  <a:noFill/>
                </a:ln>
                <a:solidFill>
                  <a:srgbClr val="002868">
                    <a:tint val="75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400" b="0" i="0" u="none" strike="noStrike" kern="1200" cap="none" spc="0" normalizeH="0" baseline="0" noProof="0">
              <a:ln>
                <a:noFill/>
              </a:ln>
              <a:solidFill>
                <a:srgbClr val="002868">
                  <a:tint val="75000"/>
                </a:srgbClr>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CBF71CD8-4F53-E97B-355C-ABA99977F1AC}"/>
              </a:ext>
            </a:extLst>
          </p:cNvPr>
          <p:cNvSpPr>
            <a:spLocks noGrp="1"/>
          </p:cNvSpPr>
          <p:nvPr>
            <p:ph idx="1"/>
          </p:nvPr>
        </p:nvSpPr>
        <p:spPr>
          <a:xfrm>
            <a:off x="244643" y="1715517"/>
            <a:ext cx="11452775" cy="4461446"/>
          </a:xfrm>
        </p:spPr>
        <p:txBody>
          <a:bodyPr vert="horz" lIns="91440" tIns="45720" rIns="91440" bIns="45720" rtlCol="0" anchor="t">
            <a:normAutofit/>
          </a:bodyPr>
          <a:lstStyle/>
          <a:p>
            <a:pPr marL="0" indent="0">
              <a:buNone/>
            </a:pPr>
            <a:endParaRPr lang="en-GB"/>
          </a:p>
          <a:p>
            <a:pPr marL="0" indent="0">
              <a:buNone/>
            </a:pPr>
            <a:endParaRPr lang="en-GB">
              <a:cs typeface="Arial"/>
            </a:endParaRPr>
          </a:p>
          <a:p>
            <a:pPr marL="0" indent="0">
              <a:buNone/>
            </a:pPr>
            <a:r>
              <a:rPr lang="en-GB"/>
              <a:t>Solutions will always be dependent on the student’s level of functional vision and how they access their learning. There is no one size fits all solution!</a:t>
            </a:r>
          </a:p>
          <a:p>
            <a:pPr marL="0" indent="0">
              <a:buNone/>
            </a:pPr>
            <a:endParaRPr lang="en-GB"/>
          </a:p>
          <a:p>
            <a:pPr marL="0" indent="0">
              <a:buNone/>
            </a:pPr>
            <a:endParaRPr lang="en-GB">
              <a:cs typeface="Arial"/>
            </a:endParaRPr>
          </a:p>
          <a:p>
            <a:endParaRPr lang="en-GB"/>
          </a:p>
        </p:txBody>
      </p:sp>
    </p:spTree>
    <p:extLst>
      <p:ext uri="{BB962C8B-B14F-4D97-AF65-F5344CB8AC3E}">
        <p14:creationId xmlns:p14="http://schemas.microsoft.com/office/powerpoint/2010/main" val="407315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AC782F-0791-4AFF-AADA-F01B4826DB1E}"/>
              </a:ext>
            </a:extLst>
          </p:cNvPr>
          <p:cNvSpPr>
            <a:spLocks noGrp="1"/>
          </p:cNvSpPr>
          <p:nvPr>
            <p:ph type="ctrTitle"/>
          </p:nvPr>
        </p:nvSpPr>
        <p:spPr/>
        <p:txBody>
          <a:bodyPr/>
          <a:lstStyle/>
          <a:p>
            <a:r>
              <a:rPr lang="en-GB" dirty="0"/>
              <a:t>Supporting Blind and Visually Impaired Students in Higher Education</a:t>
            </a:r>
            <a:br>
              <a:rPr lang="en-GB" dirty="0"/>
            </a:br>
            <a:endParaRPr lang="en-GB" dirty="0"/>
          </a:p>
        </p:txBody>
      </p:sp>
      <p:sp>
        <p:nvSpPr>
          <p:cNvPr id="3" name="Subtitle 2">
            <a:extLst>
              <a:ext uri="{FF2B5EF4-FFF2-40B4-BE49-F238E27FC236}">
                <a16:creationId xmlns:a16="http://schemas.microsoft.com/office/drawing/2014/main" id="{9F163C70-1177-4367-BB04-FC0CEF7780F5}"/>
              </a:ext>
            </a:extLst>
          </p:cNvPr>
          <p:cNvSpPr>
            <a:spLocks noGrp="1"/>
          </p:cNvSpPr>
          <p:nvPr>
            <p:ph type="subTitle" idx="1"/>
          </p:nvPr>
        </p:nvSpPr>
        <p:spPr>
          <a:xfrm>
            <a:off x="2209800" y="3886200"/>
            <a:ext cx="7772400" cy="1187450"/>
          </a:xfrm>
        </p:spPr>
        <p:txBody>
          <a:bodyPr vert="horz" lIns="91440" tIns="45720" rIns="91440" bIns="45720" rtlCol="0" anchor="t">
            <a:normAutofit/>
          </a:bodyPr>
          <a:lstStyle/>
          <a:p>
            <a:r>
              <a:rPr lang="en-GB" dirty="0"/>
              <a:t>Creating Accessible Resources </a:t>
            </a:r>
          </a:p>
          <a:p>
            <a:r>
              <a:rPr lang="en-GB" dirty="0"/>
              <a:t>Vibi Rothnie, RNIB (December 2025)</a:t>
            </a:r>
          </a:p>
          <a:p>
            <a:endParaRPr lang="en-GB" dirty="0"/>
          </a:p>
        </p:txBody>
      </p:sp>
    </p:spTree>
    <p:extLst>
      <p:ext uri="{BB962C8B-B14F-4D97-AF65-F5344CB8AC3E}">
        <p14:creationId xmlns:p14="http://schemas.microsoft.com/office/powerpoint/2010/main" val="31692099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2A5F6-4767-13F6-FFE3-3792C63DBC4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55543FB4-CA87-4D55-D9E1-3EFFBC9BEDE2}"/>
              </a:ext>
            </a:extLst>
          </p:cNvPr>
          <p:cNvSpPr>
            <a:spLocks noGrp="1"/>
          </p:cNvSpPr>
          <p:nvPr>
            <p:ph type="title"/>
          </p:nvPr>
        </p:nvSpPr>
        <p:spPr>
          <a:xfrm>
            <a:off x="244644" y="18255"/>
            <a:ext cx="11928648" cy="1325563"/>
          </a:xfrm>
        </p:spPr>
        <p:txBody>
          <a:bodyPr>
            <a:normAutofit fontScale="90000"/>
          </a:bodyPr>
          <a:lstStyle/>
          <a:p>
            <a:br>
              <a:rPr lang="en-GB" sz="6000">
                <a:latin typeface="Arial"/>
                <a:cs typeface="Arial"/>
              </a:rPr>
            </a:br>
            <a:r>
              <a:rPr lang="en-GB" sz="6000">
                <a:latin typeface="Arial"/>
                <a:cs typeface="Arial"/>
              </a:rPr>
              <a:t>Practical solutions</a:t>
            </a:r>
            <a:endParaRPr lang="en-GB"/>
          </a:p>
        </p:txBody>
      </p:sp>
      <p:sp>
        <p:nvSpPr>
          <p:cNvPr id="4" name="Slide Number Placeholder 3">
            <a:extLst>
              <a:ext uri="{FF2B5EF4-FFF2-40B4-BE49-F238E27FC236}">
                <a16:creationId xmlns:a16="http://schemas.microsoft.com/office/drawing/2014/main" id="{E7878530-819B-8FB1-9A9B-475DE41700B1}"/>
              </a:ext>
              <a:ext uri="{C183D7F6-B498-43B3-948B-1728B52AA6E4}">
                <adec:decorative xmlns:adec="http://schemas.microsoft.com/office/drawing/2017/decorative" val="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52ED71-2275-4BB7-ACEF-B06C93D97652}" type="slidenum">
              <a:rPr kumimoji="0" lang="en-GB" sz="1400" b="0" i="0" u="none" strike="noStrike" kern="1200" cap="none" spc="0" normalizeH="0" baseline="0" noProof="0" smtClean="0">
                <a:ln>
                  <a:noFill/>
                </a:ln>
                <a:solidFill>
                  <a:srgbClr val="002868">
                    <a:tint val="75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400" b="0" i="0" u="none" strike="noStrike" kern="1200" cap="none" spc="0" normalizeH="0" baseline="0" noProof="0">
              <a:ln>
                <a:noFill/>
              </a:ln>
              <a:solidFill>
                <a:srgbClr val="002868">
                  <a:tint val="75000"/>
                </a:srgbClr>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F97F6819-843B-DFB2-6BEE-DD5F3B82D9A7}"/>
              </a:ext>
            </a:extLst>
          </p:cNvPr>
          <p:cNvSpPr>
            <a:spLocks noGrp="1"/>
          </p:cNvSpPr>
          <p:nvPr>
            <p:ph idx="1"/>
          </p:nvPr>
        </p:nvSpPr>
        <p:spPr>
          <a:xfrm>
            <a:off x="244643" y="1715517"/>
            <a:ext cx="11452775" cy="4461446"/>
          </a:xfrm>
        </p:spPr>
        <p:txBody>
          <a:bodyPr vert="horz" lIns="91440" tIns="45720" rIns="91440" bIns="45720" rtlCol="0" anchor="t">
            <a:normAutofit/>
          </a:bodyPr>
          <a:lstStyle/>
          <a:p>
            <a:pPr marL="0" indent="0">
              <a:buNone/>
            </a:pPr>
            <a:r>
              <a:rPr lang="en-GB">
                <a:cs typeface="Arial"/>
              </a:rPr>
              <a:t>Things to consider:</a:t>
            </a:r>
            <a:endParaRPr lang="en-GB"/>
          </a:p>
          <a:p>
            <a:pPr marL="0" indent="0">
              <a:buNone/>
            </a:pPr>
            <a:endParaRPr lang="en-GB">
              <a:cs typeface="Arial"/>
            </a:endParaRPr>
          </a:p>
          <a:p>
            <a:pPr marL="457200" indent="-457200"/>
            <a:r>
              <a:rPr lang="en-GB">
                <a:cs typeface="Arial"/>
              </a:rPr>
              <a:t>Student's background and normal ways of working</a:t>
            </a:r>
          </a:p>
          <a:p>
            <a:pPr marL="457200" indent="-457200"/>
            <a:r>
              <a:rPr lang="en-GB">
                <a:cs typeface="Arial"/>
              </a:rPr>
              <a:t>DSA funded vs university funded support </a:t>
            </a:r>
            <a:endParaRPr lang="en-GB"/>
          </a:p>
          <a:p>
            <a:pPr marL="457200" indent="-457200"/>
            <a:r>
              <a:rPr lang="en-GB">
                <a:cs typeface="Arial"/>
              </a:rPr>
              <a:t>Module outcomes and competency standards vs reasonable adjustments </a:t>
            </a:r>
          </a:p>
          <a:p>
            <a:pPr marL="457200" indent="-457200"/>
            <a:endParaRPr lang="en-GB">
              <a:cs typeface="Arial"/>
            </a:endParaRPr>
          </a:p>
          <a:p>
            <a:pPr marL="0" indent="0">
              <a:buNone/>
            </a:pPr>
            <a:endParaRPr lang="en-GB">
              <a:cs typeface="Arial"/>
            </a:endParaRPr>
          </a:p>
          <a:p>
            <a:pPr marL="0" indent="0">
              <a:buNone/>
            </a:pPr>
            <a:endParaRPr lang="en-GB">
              <a:cs typeface="Arial"/>
            </a:endParaRPr>
          </a:p>
          <a:p>
            <a:endParaRPr lang="en-GB">
              <a:cs typeface="Arial"/>
            </a:endParaRPr>
          </a:p>
        </p:txBody>
      </p:sp>
    </p:spTree>
    <p:extLst>
      <p:ext uri="{BB962C8B-B14F-4D97-AF65-F5344CB8AC3E}">
        <p14:creationId xmlns:p14="http://schemas.microsoft.com/office/powerpoint/2010/main" val="3893026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E5E88-67CC-8565-5C3A-DDE9723C347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1D562F2-A7EE-55A0-0E09-1316F86A92C1}"/>
              </a:ext>
            </a:extLst>
          </p:cNvPr>
          <p:cNvSpPr>
            <a:spLocks noGrp="1"/>
          </p:cNvSpPr>
          <p:nvPr>
            <p:ph type="title"/>
          </p:nvPr>
        </p:nvSpPr>
        <p:spPr>
          <a:xfrm>
            <a:off x="130344" y="-197645"/>
            <a:ext cx="11928648" cy="1325563"/>
          </a:xfrm>
        </p:spPr>
        <p:txBody>
          <a:bodyPr>
            <a:normAutofit fontScale="90000"/>
          </a:bodyPr>
          <a:lstStyle/>
          <a:p>
            <a:br>
              <a:rPr lang="en-GB" sz="6000">
                <a:latin typeface="Arial"/>
                <a:cs typeface="Arial"/>
              </a:rPr>
            </a:br>
            <a:r>
              <a:rPr lang="en-GB" sz="6000">
                <a:latin typeface="Arial"/>
                <a:cs typeface="Arial"/>
              </a:rPr>
              <a:t>Practical solutions - STEM</a:t>
            </a:r>
            <a:endParaRPr lang="en-GB"/>
          </a:p>
        </p:txBody>
      </p:sp>
      <p:sp>
        <p:nvSpPr>
          <p:cNvPr id="4" name="Slide Number Placeholder 3">
            <a:extLst>
              <a:ext uri="{FF2B5EF4-FFF2-40B4-BE49-F238E27FC236}">
                <a16:creationId xmlns:a16="http://schemas.microsoft.com/office/drawing/2014/main" id="{B483BB64-ADE6-6AA2-2CB8-D1F4B1215EF6}"/>
              </a:ext>
              <a:ext uri="{C183D7F6-B498-43B3-948B-1728B52AA6E4}">
                <adec:decorative xmlns:adec="http://schemas.microsoft.com/office/drawing/2017/decorative" val="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52ED71-2275-4BB7-ACEF-B06C93D97652}" type="slidenum">
              <a:rPr kumimoji="0" lang="en-GB" sz="1400" b="0" i="0" u="none" strike="noStrike" kern="1200" cap="none" spc="0" normalizeH="0" baseline="0" noProof="0" smtClean="0">
                <a:ln>
                  <a:noFill/>
                </a:ln>
                <a:solidFill>
                  <a:srgbClr val="002868">
                    <a:tint val="75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400" b="0" i="0" u="none" strike="noStrike" kern="1200" cap="none" spc="0" normalizeH="0" baseline="0" noProof="0">
              <a:ln>
                <a:noFill/>
              </a:ln>
              <a:solidFill>
                <a:srgbClr val="002868">
                  <a:tint val="75000"/>
                </a:srgbClr>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D88342A3-2EB0-9990-2FF2-3244CFB1189A}"/>
              </a:ext>
            </a:extLst>
          </p:cNvPr>
          <p:cNvSpPr>
            <a:spLocks noGrp="1"/>
          </p:cNvSpPr>
          <p:nvPr>
            <p:ph idx="1"/>
          </p:nvPr>
        </p:nvSpPr>
        <p:spPr>
          <a:xfrm>
            <a:off x="244643" y="1550417"/>
            <a:ext cx="11935375" cy="4626546"/>
          </a:xfrm>
        </p:spPr>
        <p:txBody>
          <a:bodyPr vert="horz" lIns="91440" tIns="45720" rIns="91440" bIns="45720" rtlCol="0" anchor="t">
            <a:normAutofit fontScale="92500" lnSpcReduction="10000"/>
          </a:bodyPr>
          <a:lstStyle/>
          <a:p>
            <a:pPr marL="0" indent="0">
              <a:buNone/>
            </a:pPr>
            <a:r>
              <a:rPr lang="en-GB" dirty="0"/>
              <a:t>There is a large jump from Further Education to Higher Education on level of complexity of subject matter e.g. calculus, geometry, 3D representations</a:t>
            </a:r>
          </a:p>
          <a:p>
            <a:pPr marL="0" indent="0">
              <a:buNone/>
            </a:pPr>
            <a:r>
              <a:rPr lang="en-GB" dirty="0"/>
              <a:t>Presenting complex visual data – variety of solutions:</a:t>
            </a:r>
            <a:endParaRPr lang="en-GB" dirty="0">
              <a:cs typeface="Arial"/>
            </a:endParaRPr>
          </a:p>
          <a:p>
            <a:pPr marL="0" indent="0">
              <a:buNone/>
            </a:pPr>
            <a:endParaRPr lang="en-GB"/>
          </a:p>
          <a:p>
            <a:r>
              <a:rPr lang="en-GB" dirty="0"/>
              <a:t>Braille devices with tactile displays (Monarch or Q40 Mantis)</a:t>
            </a:r>
            <a:endParaRPr lang="en-GB" dirty="0">
              <a:cs typeface="Arial"/>
            </a:endParaRPr>
          </a:p>
          <a:p>
            <a:r>
              <a:rPr lang="en-GB" dirty="0">
                <a:cs typeface="Arial"/>
              </a:rPr>
              <a:t>Magnification software</a:t>
            </a:r>
            <a:endParaRPr lang="en-GB" dirty="0"/>
          </a:p>
          <a:p>
            <a:r>
              <a:rPr lang="en-GB" dirty="0"/>
              <a:t>Non-medical help to support (Practical Support Assistant)</a:t>
            </a:r>
            <a:endParaRPr lang="en-GB" dirty="0">
              <a:cs typeface="Arial"/>
            </a:endParaRPr>
          </a:p>
          <a:p>
            <a:r>
              <a:rPr lang="en-GB" dirty="0"/>
              <a:t>Tactile markers, labels etc. where appropriate</a:t>
            </a:r>
            <a:endParaRPr lang="en-GB" dirty="0">
              <a:cs typeface="Arial"/>
            </a:endParaRPr>
          </a:p>
          <a:p>
            <a:r>
              <a:rPr lang="en-GB" dirty="0">
                <a:cs typeface="Arial"/>
              </a:rPr>
              <a:t>Accessible software on course (and be aware of software that isn't accessible!) </a:t>
            </a:r>
            <a:endParaRPr lang="en-GB" dirty="0"/>
          </a:p>
          <a:p>
            <a:r>
              <a:rPr lang="en-GB" dirty="0">
                <a:cs typeface="Arial"/>
              </a:rPr>
              <a:t>Transcription services vs in house support  </a:t>
            </a:r>
          </a:p>
          <a:p>
            <a:endParaRPr lang="en-GB"/>
          </a:p>
          <a:p>
            <a:endParaRPr lang="en-GB"/>
          </a:p>
          <a:p>
            <a:endParaRPr lang="en-GB"/>
          </a:p>
          <a:p>
            <a:endParaRPr lang="en-GB"/>
          </a:p>
          <a:p>
            <a:endParaRPr lang="en-GB">
              <a:cs typeface="Arial"/>
            </a:endParaRPr>
          </a:p>
        </p:txBody>
      </p:sp>
    </p:spTree>
    <p:extLst>
      <p:ext uri="{BB962C8B-B14F-4D97-AF65-F5344CB8AC3E}">
        <p14:creationId xmlns:p14="http://schemas.microsoft.com/office/powerpoint/2010/main" val="34561707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E2889-1F5F-C4CB-4642-B8216B34A4F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76C4F4EF-6C91-C070-498F-FA82530AF532}"/>
              </a:ext>
            </a:extLst>
          </p:cNvPr>
          <p:cNvSpPr>
            <a:spLocks noGrp="1"/>
          </p:cNvSpPr>
          <p:nvPr>
            <p:ph type="title"/>
          </p:nvPr>
        </p:nvSpPr>
        <p:spPr>
          <a:xfrm>
            <a:off x="244644" y="-137320"/>
            <a:ext cx="11928648" cy="1325563"/>
          </a:xfrm>
        </p:spPr>
        <p:txBody>
          <a:bodyPr>
            <a:normAutofit fontScale="90000"/>
          </a:bodyPr>
          <a:lstStyle/>
          <a:p>
            <a:br>
              <a:rPr lang="en-GB" sz="6000">
                <a:latin typeface="Arial"/>
                <a:cs typeface="Arial"/>
              </a:rPr>
            </a:br>
            <a:r>
              <a:rPr lang="en-GB" sz="6000">
                <a:latin typeface="Arial"/>
                <a:cs typeface="Arial"/>
              </a:rPr>
              <a:t>Practical solutions - Placements</a:t>
            </a:r>
            <a:endParaRPr lang="en-GB"/>
          </a:p>
        </p:txBody>
      </p:sp>
      <p:sp>
        <p:nvSpPr>
          <p:cNvPr id="4" name="Slide Number Placeholder 3">
            <a:extLst>
              <a:ext uri="{FF2B5EF4-FFF2-40B4-BE49-F238E27FC236}">
                <a16:creationId xmlns:a16="http://schemas.microsoft.com/office/drawing/2014/main" id="{30F04322-4D3B-50EA-2868-85E073002595}"/>
              </a:ext>
              <a:ext uri="{C183D7F6-B498-43B3-948B-1728B52AA6E4}">
                <adec:decorative xmlns:adec="http://schemas.microsoft.com/office/drawing/2017/decorative" val="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52ED71-2275-4BB7-ACEF-B06C93D97652}" type="slidenum">
              <a:rPr kumimoji="0" lang="en-GB" sz="1400" b="0" i="0" u="none" strike="noStrike" kern="1200" cap="none" spc="0" normalizeH="0" baseline="0" noProof="0" smtClean="0">
                <a:ln>
                  <a:noFill/>
                </a:ln>
                <a:solidFill>
                  <a:srgbClr val="002868">
                    <a:tint val="75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400" b="0" i="0" u="none" strike="noStrike" kern="1200" cap="none" spc="0" normalizeH="0" baseline="0" noProof="0">
              <a:ln>
                <a:noFill/>
              </a:ln>
              <a:solidFill>
                <a:srgbClr val="002868">
                  <a:tint val="75000"/>
                </a:srgbClr>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AB107033-985B-4B60-B26A-15956FFCEF37}"/>
              </a:ext>
            </a:extLst>
          </p:cNvPr>
          <p:cNvSpPr>
            <a:spLocks noGrp="1"/>
          </p:cNvSpPr>
          <p:nvPr>
            <p:ph idx="1"/>
          </p:nvPr>
        </p:nvSpPr>
        <p:spPr>
          <a:xfrm>
            <a:off x="244643" y="1601217"/>
            <a:ext cx="11452775" cy="4766246"/>
          </a:xfrm>
        </p:spPr>
        <p:txBody>
          <a:bodyPr vert="horz" lIns="91440" tIns="45720" rIns="91440" bIns="45720" rtlCol="0" anchor="t">
            <a:normAutofit/>
          </a:bodyPr>
          <a:lstStyle/>
          <a:p>
            <a:pPr marL="0" indent="0">
              <a:buNone/>
            </a:pPr>
            <a:r>
              <a:rPr lang="en-GB" dirty="0"/>
              <a:t>Requirements to work in clinical or laboratory-based environment can sometimes cause barriers for blind and partially sighted students:</a:t>
            </a:r>
            <a:endParaRPr lang="en-GB" dirty="0">
              <a:cs typeface="Arial"/>
            </a:endParaRPr>
          </a:p>
          <a:p>
            <a:pPr marL="457200" indent="-457200"/>
            <a:r>
              <a:rPr lang="en-GB" dirty="0">
                <a:cs typeface="Arial"/>
              </a:rPr>
              <a:t>Navigating physical space and environment of placement – planning ahead is key</a:t>
            </a:r>
          </a:p>
          <a:p>
            <a:pPr marL="457200" indent="-457200"/>
            <a:r>
              <a:rPr lang="en-GB" dirty="0">
                <a:cs typeface="Arial"/>
              </a:rPr>
              <a:t>Health and safety and risk assessments </a:t>
            </a:r>
          </a:p>
          <a:p>
            <a:pPr marL="457200" indent="-457200"/>
            <a:r>
              <a:rPr lang="en-GB" dirty="0">
                <a:cs typeface="Arial"/>
              </a:rPr>
              <a:t>Accessing clinical data on placement equipment, handwritten notes etc. - understanding the placement's GDPR requirements </a:t>
            </a:r>
          </a:p>
          <a:p>
            <a:pPr marL="457200" indent="-457200"/>
            <a:r>
              <a:rPr lang="en-GB" dirty="0">
                <a:cs typeface="Arial"/>
              </a:rPr>
              <a:t>Competency standards of the course + placement vs reasonable adjustments </a:t>
            </a:r>
          </a:p>
          <a:p>
            <a:endParaRPr lang="en-GB">
              <a:cs typeface="Arial"/>
            </a:endParaRPr>
          </a:p>
          <a:p>
            <a:endParaRPr lang="en-GB">
              <a:cs typeface="Arial"/>
            </a:endParaRPr>
          </a:p>
          <a:p>
            <a:endParaRPr lang="en-GB">
              <a:cs typeface="Arial"/>
            </a:endParaRPr>
          </a:p>
          <a:p>
            <a:endParaRPr lang="en-GB">
              <a:cs typeface="Arial"/>
            </a:endParaRPr>
          </a:p>
          <a:p>
            <a:endParaRPr lang="en-GB">
              <a:cs typeface="Arial"/>
            </a:endParaRPr>
          </a:p>
        </p:txBody>
      </p:sp>
    </p:spTree>
    <p:extLst>
      <p:ext uri="{BB962C8B-B14F-4D97-AF65-F5344CB8AC3E}">
        <p14:creationId xmlns:p14="http://schemas.microsoft.com/office/powerpoint/2010/main" val="38599500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3A2CA-8CF9-E7BD-06FA-E1DD7B3BABD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CB1E4921-F157-3D57-812D-7E97DECEB427}"/>
              </a:ext>
            </a:extLst>
          </p:cNvPr>
          <p:cNvSpPr>
            <a:spLocks noGrp="1"/>
          </p:cNvSpPr>
          <p:nvPr>
            <p:ph type="title"/>
          </p:nvPr>
        </p:nvSpPr>
        <p:spPr>
          <a:xfrm>
            <a:off x="244644" y="18255"/>
            <a:ext cx="11928648" cy="1325563"/>
          </a:xfrm>
        </p:spPr>
        <p:txBody>
          <a:bodyPr>
            <a:normAutofit fontScale="90000"/>
          </a:bodyPr>
          <a:lstStyle/>
          <a:p>
            <a:br>
              <a:rPr lang="en-GB" sz="6000">
                <a:latin typeface="Arial"/>
                <a:cs typeface="Arial"/>
              </a:rPr>
            </a:br>
            <a:r>
              <a:rPr lang="en-GB" sz="6000">
                <a:latin typeface="Arial"/>
                <a:cs typeface="Arial"/>
              </a:rPr>
              <a:t>Case Study 1</a:t>
            </a:r>
            <a:endParaRPr lang="en-GB"/>
          </a:p>
        </p:txBody>
      </p:sp>
      <p:sp>
        <p:nvSpPr>
          <p:cNvPr id="4" name="Slide Number Placeholder 3">
            <a:extLst>
              <a:ext uri="{FF2B5EF4-FFF2-40B4-BE49-F238E27FC236}">
                <a16:creationId xmlns:a16="http://schemas.microsoft.com/office/drawing/2014/main" id="{31F4EECF-9F88-63B6-B231-D4928396C784}"/>
              </a:ext>
              <a:ext uri="{C183D7F6-B498-43B3-948B-1728B52AA6E4}">
                <adec:decorative xmlns:adec="http://schemas.microsoft.com/office/drawing/2017/decorative" val="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52ED71-2275-4BB7-ACEF-B06C93D97652}" type="slidenum">
              <a:rPr kumimoji="0" lang="en-GB" sz="1400" b="0" i="0" u="none" strike="noStrike" kern="1200" cap="none" spc="0" normalizeH="0" baseline="0" noProof="0" smtClean="0">
                <a:ln>
                  <a:noFill/>
                </a:ln>
                <a:solidFill>
                  <a:srgbClr val="002868">
                    <a:tint val="75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400" b="0" i="0" u="none" strike="noStrike" kern="1200" cap="none" spc="0" normalizeH="0" baseline="0" noProof="0">
              <a:ln>
                <a:noFill/>
              </a:ln>
              <a:solidFill>
                <a:srgbClr val="002868">
                  <a:tint val="75000"/>
                </a:srgbClr>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51BC7E5D-9875-E363-CC30-523F85A6B76F}"/>
              </a:ext>
            </a:extLst>
          </p:cNvPr>
          <p:cNvSpPr>
            <a:spLocks noGrp="1"/>
          </p:cNvSpPr>
          <p:nvPr>
            <p:ph idx="1"/>
          </p:nvPr>
        </p:nvSpPr>
        <p:spPr>
          <a:xfrm>
            <a:off x="244643" y="1715517"/>
            <a:ext cx="11452775" cy="4461446"/>
          </a:xfrm>
        </p:spPr>
        <p:txBody>
          <a:bodyPr vert="horz" lIns="91440" tIns="45720" rIns="91440" bIns="45720" rtlCol="0" anchor="t">
            <a:normAutofit fontScale="92500" lnSpcReduction="10000"/>
          </a:bodyPr>
          <a:lstStyle/>
          <a:p>
            <a:pPr marL="0" indent="0">
              <a:buNone/>
            </a:pPr>
            <a:r>
              <a:rPr lang="en-GB" dirty="0"/>
              <a:t>Student was required to analyse printed lab results in “real time” following an experiment. They had no functional vision and used a combination of screen reader, touch typing and braille display.</a:t>
            </a:r>
            <a:endParaRPr lang="en-GB" dirty="0">
              <a:cs typeface="Arial"/>
            </a:endParaRPr>
          </a:p>
          <a:p>
            <a:pPr marL="0" indent="0">
              <a:buNone/>
            </a:pPr>
            <a:endParaRPr lang="en-GB" dirty="0">
              <a:cs typeface="Arial"/>
            </a:endParaRPr>
          </a:p>
          <a:p>
            <a:pPr marL="0" indent="0">
              <a:buNone/>
            </a:pPr>
            <a:r>
              <a:rPr lang="en-GB" dirty="0">
                <a:cs typeface="Arial"/>
              </a:rPr>
              <a:t>Options explored: </a:t>
            </a:r>
          </a:p>
          <a:p>
            <a:r>
              <a:rPr lang="en-GB" dirty="0">
                <a:cs typeface="Arial"/>
              </a:rPr>
              <a:t>Competency standard – is reading "real time" printed results a requirement? What is being assessed?</a:t>
            </a:r>
            <a:endParaRPr lang="en-GB" dirty="0"/>
          </a:p>
          <a:p>
            <a:pPr lvl="0"/>
            <a:r>
              <a:rPr lang="en-GB" dirty="0"/>
              <a:t>Practical support assistant/note taker/lab technician who can provide graph translations in real time e.g. verbally. </a:t>
            </a:r>
            <a:endParaRPr lang="en-GB"/>
          </a:p>
          <a:p>
            <a:pPr lvl="0"/>
            <a:r>
              <a:rPr lang="en-GB" dirty="0"/>
              <a:t> Assistive Technology – lab results linked to braille device in real time using translation software</a:t>
            </a:r>
          </a:p>
          <a:p>
            <a:endParaRPr lang="en-GB" dirty="0"/>
          </a:p>
        </p:txBody>
      </p:sp>
    </p:spTree>
    <p:extLst>
      <p:ext uri="{BB962C8B-B14F-4D97-AF65-F5344CB8AC3E}">
        <p14:creationId xmlns:p14="http://schemas.microsoft.com/office/powerpoint/2010/main" val="5413585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2F163-D0A5-07B2-3BE3-1033CB142ED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69E4C77-6379-05DF-88C3-43250F0134CB}"/>
              </a:ext>
            </a:extLst>
          </p:cNvPr>
          <p:cNvSpPr>
            <a:spLocks noGrp="1"/>
          </p:cNvSpPr>
          <p:nvPr>
            <p:ph type="title"/>
          </p:nvPr>
        </p:nvSpPr>
        <p:spPr>
          <a:xfrm>
            <a:off x="244644" y="18255"/>
            <a:ext cx="11928648" cy="1325563"/>
          </a:xfrm>
        </p:spPr>
        <p:txBody>
          <a:bodyPr>
            <a:normAutofit fontScale="90000"/>
          </a:bodyPr>
          <a:lstStyle/>
          <a:p>
            <a:br>
              <a:rPr lang="en-GB" sz="6000">
                <a:latin typeface="Arial"/>
                <a:cs typeface="Arial"/>
              </a:rPr>
            </a:br>
            <a:r>
              <a:rPr lang="en-GB" sz="6000">
                <a:latin typeface="Arial"/>
                <a:cs typeface="Arial"/>
              </a:rPr>
              <a:t>Case Study 2</a:t>
            </a:r>
            <a:endParaRPr lang="en-GB"/>
          </a:p>
        </p:txBody>
      </p:sp>
      <p:sp>
        <p:nvSpPr>
          <p:cNvPr id="4" name="Slide Number Placeholder 3">
            <a:extLst>
              <a:ext uri="{FF2B5EF4-FFF2-40B4-BE49-F238E27FC236}">
                <a16:creationId xmlns:a16="http://schemas.microsoft.com/office/drawing/2014/main" id="{3C89849E-8761-9703-754F-755D2EDF321F}"/>
              </a:ext>
              <a:ext uri="{C183D7F6-B498-43B3-948B-1728B52AA6E4}">
                <adec:decorative xmlns:adec="http://schemas.microsoft.com/office/drawing/2017/decorative" val="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52ED71-2275-4BB7-ACEF-B06C93D97652}" type="slidenum">
              <a:rPr kumimoji="0" lang="en-GB" sz="1400" b="0" i="0" u="none" strike="noStrike" kern="1200" cap="none" spc="0" normalizeH="0" baseline="0" noProof="0" smtClean="0">
                <a:ln>
                  <a:noFill/>
                </a:ln>
                <a:solidFill>
                  <a:srgbClr val="002868">
                    <a:tint val="75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400" b="0" i="0" u="none" strike="noStrike" kern="1200" cap="none" spc="0" normalizeH="0" baseline="0" noProof="0">
              <a:ln>
                <a:noFill/>
              </a:ln>
              <a:solidFill>
                <a:srgbClr val="002868">
                  <a:tint val="75000"/>
                </a:srgbClr>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995719B-8312-8EE8-CBA4-C5514B29B89A}"/>
              </a:ext>
            </a:extLst>
          </p:cNvPr>
          <p:cNvSpPr>
            <a:spLocks noGrp="1"/>
          </p:cNvSpPr>
          <p:nvPr>
            <p:ph idx="1"/>
          </p:nvPr>
        </p:nvSpPr>
        <p:spPr>
          <a:xfrm>
            <a:off x="244643" y="1715517"/>
            <a:ext cx="11452775" cy="4461446"/>
          </a:xfrm>
        </p:spPr>
        <p:txBody>
          <a:bodyPr vert="horz" lIns="91440" tIns="45720" rIns="91440" bIns="45720" rtlCol="0" anchor="t">
            <a:normAutofit fontScale="92500" lnSpcReduction="10000"/>
          </a:bodyPr>
          <a:lstStyle/>
          <a:p>
            <a:pPr marL="0" indent="0">
              <a:buNone/>
            </a:pPr>
            <a:r>
              <a:rPr lang="en-GB" dirty="0"/>
              <a:t>Student was due on a teaching placement, but school were reluctant to support due to perceiving them as "high risk" from a health and safety perspective. Student had partial sight and was a cane user</a:t>
            </a:r>
            <a:endParaRPr lang="en-GB" dirty="0">
              <a:cs typeface="Arial"/>
            </a:endParaRPr>
          </a:p>
          <a:p>
            <a:pPr marL="0" indent="0">
              <a:buNone/>
            </a:pPr>
            <a:endParaRPr lang="en-GB" dirty="0">
              <a:cs typeface="Arial"/>
            </a:endParaRPr>
          </a:p>
          <a:p>
            <a:pPr marL="0" indent="0">
              <a:buNone/>
            </a:pPr>
            <a:r>
              <a:rPr lang="en-GB" dirty="0">
                <a:cs typeface="Arial"/>
              </a:rPr>
              <a:t>Options explored: </a:t>
            </a:r>
          </a:p>
          <a:p>
            <a:r>
              <a:rPr lang="en-GB" dirty="0">
                <a:cs typeface="Arial"/>
              </a:rPr>
              <a:t>Explore school's understanding of "high risk" vs what needs to be achieved in the classroom</a:t>
            </a:r>
          </a:p>
          <a:p>
            <a:r>
              <a:rPr lang="en-GB" dirty="0">
                <a:cs typeface="Arial"/>
              </a:rPr>
              <a:t>Joint risk assessment between university and school of environment </a:t>
            </a:r>
          </a:p>
          <a:p>
            <a:r>
              <a:rPr lang="en-GB" dirty="0">
                <a:cs typeface="Arial"/>
              </a:rPr>
              <a:t>Training to school staff on VI awareness if needed</a:t>
            </a:r>
          </a:p>
          <a:p>
            <a:r>
              <a:rPr lang="en-GB" dirty="0">
                <a:cs typeface="Arial"/>
              </a:rPr>
              <a:t>Pre-visits for student to be aware of classroom environment/layout and obstacles </a:t>
            </a:r>
          </a:p>
          <a:p>
            <a:pPr marL="0" indent="0">
              <a:buNone/>
            </a:pPr>
            <a:endParaRPr lang="en-GB" dirty="0">
              <a:cs typeface="Arial"/>
            </a:endParaRPr>
          </a:p>
          <a:p>
            <a:endParaRPr lang="en-GB" dirty="0">
              <a:cs typeface="Arial"/>
            </a:endParaRPr>
          </a:p>
        </p:txBody>
      </p:sp>
    </p:spTree>
    <p:extLst>
      <p:ext uri="{BB962C8B-B14F-4D97-AF65-F5344CB8AC3E}">
        <p14:creationId xmlns:p14="http://schemas.microsoft.com/office/powerpoint/2010/main" val="25236415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F3325-EF10-F71C-F547-0F81DE669548}"/>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65F1FC2-E82C-BEE8-C047-748631ABE2C9}"/>
              </a:ext>
            </a:extLst>
          </p:cNvPr>
          <p:cNvSpPr>
            <a:spLocks noGrp="1"/>
          </p:cNvSpPr>
          <p:nvPr>
            <p:ph type="title"/>
          </p:nvPr>
        </p:nvSpPr>
        <p:spPr>
          <a:xfrm>
            <a:off x="257344" y="2101055"/>
            <a:ext cx="11928648" cy="1325563"/>
          </a:xfrm>
        </p:spPr>
        <p:txBody>
          <a:bodyPr>
            <a:normAutofit fontScale="90000"/>
          </a:bodyPr>
          <a:lstStyle/>
          <a:p>
            <a:pPr algn="ctr"/>
            <a:br>
              <a:rPr lang="en-GB" sz="6000" dirty="0">
                <a:latin typeface="Arial"/>
                <a:cs typeface="Arial"/>
              </a:rPr>
            </a:br>
            <a:r>
              <a:rPr lang="en-GB" sz="6000">
                <a:latin typeface="Arial"/>
                <a:cs typeface="Arial"/>
              </a:rPr>
              <a:t> Maymunah's experience </a:t>
            </a:r>
            <a:endParaRPr lang="en-GB">
              <a:cs typeface="Arial"/>
            </a:endParaRPr>
          </a:p>
        </p:txBody>
      </p:sp>
      <p:sp>
        <p:nvSpPr>
          <p:cNvPr id="4" name="Slide Number Placeholder 3">
            <a:extLst>
              <a:ext uri="{FF2B5EF4-FFF2-40B4-BE49-F238E27FC236}">
                <a16:creationId xmlns:a16="http://schemas.microsoft.com/office/drawing/2014/main" id="{D4170373-11AF-1F47-2B9F-C0D227367C75}"/>
              </a:ext>
              <a:ext uri="{C183D7F6-B498-43B3-948B-1728B52AA6E4}">
                <adec:decorative xmlns:adec="http://schemas.microsoft.com/office/drawing/2017/decorative" val="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52ED71-2275-4BB7-ACEF-B06C93D97652}" type="slidenum">
              <a:rPr kumimoji="0" lang="en-GB" sz="1400" b="0" i="0" u="none" strike="noStrike" kern="1200" cap="none" spc="0" normalizeH="0" baseline="0" noProof="0" smtClean="0">
                <a:ln>
                  <a:noFill/>
                </a:ln>
                <a:solidFill>
                  <a:srgbClr val="002868">
                    <a:tint val="75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400" b="0" i="0" u="none" strike="noStrike" kern="1200" cap="none" spc="0" normalizeH="0" baseline="0" noProof="0">
              <a:ln>
                <a:noFill/>
              </a:ln>
              <a:solidFill>
                <a:srgbClr val="002868">
                  <a:tint val="75000"/>
                </a:srgbClr>
              </a:solidFill>
              <a:effectLst/>
              <a:uLnTx/>
              <a:uFillTx/>
              <a:latin typeface="Arial"/>
              <a:ea typeface="+mn-ea"/>
              <a:cs typeface="+mn-cs"/>
            </a:endParaRPr>
          </a:p>
        </p:txBody>
      </p:sp>
    </p:spTree>
    <p:extLst>
      <p:ext uri="{BB962C8B-B14F-4D97-AF65-F5344CB8AC3E}">
        <p14:creationId xmlns:p14="http://schemas.microsoft.com/office/powerpoint/2010/main" val="11597382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E4A7E-F5C4-CC68-AF8C-FEF12A092064}"/>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A0E7885D-D137-24AF-BFA5-C535F1E9A7F7}"/>
              </a:ext>
            </a:extLst>
          </p:cNvPr>
          <p:cNvSpPr>
            <a:spLocks noGrp="1"/>
          </p:cNvSpPr>
          <p:nvPr>
            <p:ph type="title"/>
          </p:nvPr>
        </p:nvSpPr>
        <p:spPr>
          <a:xfrm>
            <a:off x="244644" y="246855"/>
            <a:ext cx="11928648" cy="1325563"/>
          </a:xfrm>
        </p:spPr>
        <p:txBody>
          <a:bodyPr>
            <a:normAutofit/>
          </a:bodyPr>
          <a:lstStyle/>
          <a:p>
            <a:r>
              <a:rPr lang="en-GB" sz="6000" dirty="0">
                <a:latin typeface="Arial"/>
                <a:cs typeface="Arial"/>
              </a:rPr>
              <a:t>In conclusion... </a:t>
            </a:r>
            <a:endParaRPr lang="en-GB" dirty="0"/>
          </a:p>
        </p:txBody>
      </p:sp>
      <p:sp>
        <p:nvSpPr>
          <p:cNvPr id="4" name="Slide Number Placeholder 3">
            <a:extLst>
              <a:ext uri="{FF2B5EF4-FFF2-40B4-BE49-F238E27FC236}">
                <a16:creationId xmlns:a16="http://schemas.microsoft.com/office/drawing/2014/main" id="{B4B2DD83-BA93-15EA-AB9A-EE1F99A1797B}"/>
              </a:ext>
              <a:ext uri="{C183D7F6-B498-43B3-948B-1728B52AA6E4}">
                <adec:decorative xmlns:adec="http://schemas.microsoft.com/office/drawing/2017/decorative" val="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52ED71-2275-4BB7-ACEF-B06C93D97652}" type="slidenum">
              <a:rPr kumimoji="0" lang="en-GB" sz="1400" b="0" i="0" u="none" strike="noStrike" kern="1200" cap="none" spc="0" normalizeH="0" baseline="0" noProof="0" smtClean="0">
                <a:ln>
                  <a:noFill/>
                </a:ln>
                <a:solidFill>
                  <a:srgbClr val="002868">
                    <a:tint val="75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400" b="0" i="0" u="none" strike="noStrike" kern="1200" cap="none" spc="0" normalizeH="0" baseline="0" noProof="0">
              <a:ln>
                <a:noFill/>
              </a:ln>
              <a:solidFill>
                <a:srgbClr val="002868">
                  <a:tint val="75000"/>
                </a:srgbClr>
              </a:solidFill>
              <a:effectLst/>
              <a:uLnTx/>
              <a:uFillTx/>
              <a:latin typeface="Arial"/>
              <a:ea typeface="+mn-ea"/>
              <a:cs typeface="+mn-cs"/>
            </a:endParaRPr>
          </a:p>
        </p:txBody>
      </p:sp>
      <p:sp>
        <p:nvSpPr>
          <p:cNvPr id="6" name="TextBox 5">
            <a:extLst>
              <a:ext uri="{FF2B5EF4-FFF2-40B4-BE49-F238E27FC236}">
                <a16:creationId xmlns:a16="http://schemas.microsoft.com/office/drawing/2014/main" id="{5A6BFC78-09BA-1774-6D15-7534F18FA34D}"/>
              </a:ext>
            </a:extLst>
          </p:cNvPr>
          <p:cNvSpPr txBox="1"/>
          <p:nvPr/>
        </p:nvSpPr>
        <p:spPr>
          <a:xfrm>
            <a:off x="414247" y="1710153"/>
            <a:ext cx="11373794" cy="40954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90000"/>
              </a:lnSpc>
              <a:spcBef>
                <a:spcPts val="1000"/>
              </a:spcBef>
              <a:spcAft>
                <a:spcPts val="0"/>
              </a:spcAft>
              <a:buClrTx/>
              <a:buSzTx/>
              <a:buFont typeface="Arial"/>
              <a:buChar char="•"/>
              <a:tabLst/>
              <a:defRPr/>
            </a:pPr>
            <a:r>
              <a:rPr kumimoji="0" lang="en-GB" sz="2800" b="0" i="0" u="none" strike="noStrike" kern="1200" cap="none" spc="0" normalizeH="0" baseline="0" noProof="0" dirty="0">
                <a:ln>
                  <a:noFill/>
                </a:ln>
                <a:solidFill>
                  <a:srgbClr val="002868"/>
                </a:solidFill>
                <a:effectLst/>
                <a:uLnTx/>
                <a:uFillTx/>
                <a:latin typeface="Arial"/>
                <a:ea typeface="+mn-ea"/>
                <a:cs typeface="Arial"/>
              </a:rPr>
              <a:t>There is not a one size fits all solution but there are usually simple ways to make a course accessible </a:t>
            </a:r>
            <a:endParaRPr kumimoji="0" lang="en-US" sz="2800" b="0" i="0" u="none" strike="noStrike" kern="1200" cap="none" spc="0" normalizeH="0" baseline="0" noProof="0" dirty="0">
              <a:ln>
                <a:noFill/>
              </a:ln>
              <a:solidFill>
                <a:srgbClr val="002868"/>
              </a:solidFill>
              <a:effectLst/>
              <a:uLnTx/>
              <a:uFillTx/>
              <a:latin typeface="Arial"/>
              <a:ea typeface="+mn-ea"/>
              <a:cs typeface="Arial"/>
            </a:endParaRPr>
          </a:p>
          <a:p>
            <a:pPr marL="285750" marR="0" lvl="0" indent="-285750" algn="l" defTabSz="914400" rtl="0" eaLnBrk="1" fontAlgn="auto" latinLnBrk="0" hangingPunct="1">
              <a:lnSpc>
                <a:spcPct val="90000"/>
              </a:lnSpc>
              <a:spcBef>
                <a:spcPts val="1000"/>
              </a:spcBef>
              <a:spcAft>
                <a:spcPts val="0"/>
              </a:spcAft>
              <a:buClrTx/>
              <a:buSzTx/>
              <a:buFont typeface="Arial"/>
              <a:buChar char="•"/>
              <a:tabLst/>
              <a:defRPr/>
            </a:pPr>
            <a:r>
              <a:rPr kumimoji="0" lang="en-GB" sz="2800" b="0" i="0" u="none" strike="noStrike" kern="1200" cap="none" spc="0" normalizeH="0" baseline="0" noProof="0" dirty="0">
                <a:ln>
                  <a:noFill/>
                </a:ln>
                <a:solidFill>
                  <a:srgbClr val="002868"/>
                </a:solidFill>
                <a:effectLst/>
                <a:uLnTx/>
                <a:uFillTx/>
                <a:latin typeface="Arial"/>
                <a:ea typeface="+mn-ea"/>
                <a:cs typeface="Arial"/>
              </a:rPr>
              <a:t>Knowing the competency standards required of the course/placement will help inform the reasonable adjustments needed to be put in place</a:t>
            </a:r>
          </a:p>
          <a:p>
            <a:pPr marL="285750" marR="0" lvl="0" indent="-285750" algn="l" defTabSz="914400" rtl="0" eaLnBrk="1" fontAlgn="auto" latinLnBrk="0" hangingPunct="1">
              <a:lnSpc>
                <a:spcPct val="90000"/>
              </a:lnSpc>
              <a:spcBef>
                <a:spcPts val="1000"/>
              </a:spcBef>
              <a:spcAft>
                <a:spcPts val="0"/>
              </a:spcAft>
              <a:buClrTx/>
              <a:buSzTx/>
              <a:buFont typeface="Arial"/>
              <a:buChar char="•"/>
              <a:tabLst/>
              <a:defRPr/>
            </a:pPr>
            <a:r>
              <a:rPr kumimoji="0" lang="en-GB" sz="2800" b="0" i="0" u="none" strike="noStrike" kern="1200" cap="none" spc="0" normalizeH="0" baseline="0" noProof="0" dirty="0">
                <a:ln>
                  <a:noFill/>
                </a:ln>
                <a:solidFill>
                  <a:srgbClr val="002868"/>
                </a:solidFill>
                <a:effectLst/>
                <a:uLnTx/>
                <a:uFillTx/>
                <a:latin typeface="Arial"/>
                <a:ea typeface="+mn-ea"/>
                <a:cs typeface="Arial"/>
              </a:rPr>
              <a:t>Knowing DSA's responsibilities vs the university's will ensure full support is given</a:t>
            </a:r>
            <a:endParaRPr kumimoji="0" lang="en-US" sz="2800" b="0" i="0" u="none" strike="noStrike" kern="1200" cap="none" spc="0" normalizeH="0" baseline="0" noProof="0" dirty="0">
              <a:ln>
                <a:noFill/>
              </a:ln>
              <a:solidFill>
                <a:srgbClr val="002868"/>
              </a:solidFill>
              <a:effectLst/>
              <a:uLnTx/>
              <a:uFillTx/>
              <a:latin typeface="Arial"/>
              <a:ea typeface="+mn-ea"/>
              <a:cs typeface="Arial"/>
            </a:endParaRPr>
          </a:p>
          <a:p>
            <a:pPr marL="285750" marR="0" lvl="0" indent="-285750" algn="l" defTabSz="914400" rtl="0" eaLnBrk="1" fontAlgn="auto" latinLnBrk="0" hangingPunct="1">
              <a:lnSpc>
                <a:spcPct val="90000"/>
              </a:lnSpc>
              <a:spcBef>
                <a:spcPts val="1000"/>
              </a:spcBef>
              <a:spcAft>
                <a:spcPts val="0"/>
              </a:spcAft>
              <a:buClrTx/>
              <a:buSzTx/>
              <a:buFont typeface="Arial"/>
              <a:buChar char="•"/>
              <a:tabLst/>
              <a:defRPr/>
            </a:pPr>
            <a:r>
              <a:rPr kumimoji="0" lang="en-GB" sz="2800" b="0" i="0" u="none" strike="noStrike" kern="1200" cap="none" spc="0" normalizeH="0" baseline="0" noProof="0" dirty="0">
                <a:ln>
                  <a:noFill/>
                </a:ln>
                <a:solidFill>
                  <a:srgbClr val="002868"/>
                </a:solidFill>
                <a:effectLst/>
                <a:uLnTx/>
                <a:uFillTx/>
                <a:latin typeface="Arial"/>
                <a:ea typeface="+mn-ea"/>
                <a:cs typeface="Arial"/>
              </a:rPr>
              <a:t>Planning in advance, where possible, is key</a:t>
            </a:r>
          </a:p>
          <a:p>
            <a:pPr marL="285750" marR="0" lvl="0" indent="-285750" algn="l" defTabSz="914400" rtl="0" eaLnBrk="1" fontAlgn="auto" latinLnBrk="0" hangingPunct="1">
              <a:lnSpc>
                <a:spcPct val="90000"/>
              </a:lnSpc>
              <a:spcBef>
                <a:spcPts val="1000"/>
              </a:spcBef>
              <a:spcAft>
                <a:spcPts val="0"/>
              </a:spcAft>
              <a:buClrTx/>
              <a:buSzTx/>
              <a:buFont typeface="Arial"/>
              <a:buChar char="•"/>
              <a:tabLst/>
              <a:defRPr/>
            </a:pPr>
            <a:r>
              <a:rPr kumimoji="0" lang="en-GB" sz="2800" b="0" i="0" u="none" strike="noStrike" kern="1200" cap="none" spc="0" normalizeH="0" baseline="0" noProof="0" dirty="0">
                <a:ln>
                  <a:noFill/>
                </a:ln>
                <a:solidFill>
                  <a:srgbClr val="002868"/>
                </a:solidFill>
                <a:effectLst/>
                <a:uLnTx/>
                <a:uFillTx/>
                <a:latin typeface="Arial"/>
                <a:ea typeface="+mn-ea"/>
                <a:cs typeface="Arial"/>
              </a:rPr>
              <a:t>Seek advice… we are here to help!</a:t>
            </a:r>
            <a:endParaRPr kumimoji="0" lang="en-GB" sz="1800" b="0" i="0" u="none" strike="noStrike" kern="1200" cap="none" spc="0" normalizeH="0" baseline="0" noProof="0" dirty="0">
              <a:ln>
                <a:noFill/>
              </a:ln>
              <a:solidFill>
                <a:srgbClr val="002868"/>
              </a:solidFill>
              <a:effectLst/>
              <a:uLnTx/>
              <a:uFillTx/>
              <a:latin typeface="Arial"/>
              <a:ea typeface="+mn-ea"/>
              <a:cs typeface="+mn-cs"/>
            </a:endParaRPr>
          </a:p>
        </p:txBody>
      </p:sp>
    </p:spTree>
    <p:extLst>
      <p:ext uri="{BB962C8B-B14F-4D97-AF65-F5344CB8AC3E}">
        <p14:creationId xmlns:p14="http://schemas.microsoft.com/office/powerpoint/2010/main" val="42091536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6E2C0-E6F4-0414-0553-EECFBD634597}"/>
              </a:ext>
            </a:extLst>
          </p:cNvPr>
          <p:cNvSpPr>
            <a:spLocks noGrp="1"/>
          </p:cNvSpPr>
          <p:nvPr>
            <p:ph type="title"/>
          </p:nvPr>
        </p:nvSpPr>
        <p:spPr>
          <a:xfrm>
            <a:off x="376207" y="277922"/>
            <a:ext cx="11321212" cy="1325563"/>
          </a:xfrm>
        </p:spPr>
        <p:txBody>
          <a:bodyPr>
            <a:normAutofit fontScale="90000"/>
          </a:bodyPr>
          <a:lstStyle/>
          <a:p>
            <a:r>
              <a:rPr lang="en-GB" sz="5400" b="1"/>
              <a:t>Information, Advice, and Guidance</a:t>
            </a:r>
          </a:p>
        </p:txBody>
      </p:sp>
      <p:sp>
        <p:nvSpPr>
          <p:cNvPr id="4" name="Slide Number Placeholder 3">
            <a:extLst>
              <a:ext uri="{FF2B5EF4-FFF2-40B4-BE49-F238E27FC236}">
                <a16:creationId xmlns:a16="http://schemas.microsoft.com/office/drawing/2014/main" id="{AEDC5C95-F069-F731-52F9-06E21F0136C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52ED71-2275-4BB7-ACEF-B06C93D97652}" type="slidenum">
              <a:rPr kumimoji="0" lang="en-GB" sz="1400" b="0" i="0" u="none" strike="noStrike" kern="1200" cap="none" spc="0" normalizeH="0" baseline="0" noProof="0" smtClean="0">
                <a:ln>
                  <a:noFill/>
                </a:ln>
                <a:solidFill>
                  <a:srgbClr val="002868">
                    <a:tint val="75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400" b="0" i="0" u="none" strike="noStrike" kern="1200" cap="none" spc="0" normalizeH="0" baseline="0" noProof="0">
              <a:ln>
                <a:noFill/>
              </a:ln>
              <a:solidFill>
                <a:srgbClr val="002868">
                  <a:tint val="75000"/>
                </a:srgbClr>
              </a:solidFill>
              <a:effectLst/>
              <a:uLnTx/>
              <a:uFillTx/>
              <a:latin typeface="Arial"/>
              <a:ea typeface="+mn-ea"/>
              <a:cs typeface="+mn-cs"/>
            </a:endParaRPr>
          </a:p>
        </p:txBody>
      </p:sp>
      <p:sp>
        <p:nvSpPr>
          <p:cNvPr id="5" name="TextBox 4">
            <a:extLst>
              <a:ext uri="{FF2B5EF4-FFF2-40B4-BE49-F238E27FC236}">
                <a16:creationId xmlns:a16="http://schemas.microsoft.com/office/drawing/2014/main" id="{D277BC6F-F4A7-CC72-176D-F75CF457DA2C}"/>
              </a:ext>
            </a:extLst>
          </p:cNvPr>
          <p:cNvSpPr txBox="1"/>
          <p:nvPr/>
        </p:nvSpPr>
        <p:spPr>
          <a:xfrm>
            <a:off x="373404" y="2068661"/>
            <a:ext cx="11314163" cy="304698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2868"/>
                </a:solidFill>
                <a:effectLst/>
                <a:uLnTx/>
                <a:uFillTx/>
                <a:latin typeface="Arial"/>
                <a:ea typeface="+mn-ea"/>
                <a:cs typeface="+mn-cs"/>
              </a:rPr>
              <a:t>Contact us:</a:t>
            </a:r>
            <a:endParaRPr kumimoji="0" lang="en-GB" sz="2400" b="1" i="0" u="none" strike="noStrike" kern="1200" cap="none" spc="0" normalizeH="0" baseline="0" noProof="0" dirty="0">
              <a:ln>
                <a:noFill/>
              </a:ln>
              <a:solidFill>
                <a:srgbClr val="002868"/>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srgbClr val="002868"/>
              </a:solidFill>
              <a:effectLst/>
              <a:uLnTx/>
              <a:uFillTx/>
              <a:latin typeface="Arial"/>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02868"/>
                </a:solidFill>
                <a:effectLst/>
                <a:uLnTx/>
                <a:uFillTx/>
                <a:latin typeface="Arial"/>
                <a:ea typeface="+mn-ea"/>
                <a:cs typeface="+mn-cs"/>
              </a:rPr>
              <a:t>Email: </a:t>
            </a:r>
            <a:r>
              <a:rPr kumimoji="0" lang="en-GB" sz="2400" b="0" i="0" u="none" strike="noStrike" kern="1200" cap="none" spc="0" normalizeH="0" baseline="0" noProof="0" dirty="0">
                <a:ln>
                  <a:noFill/>
                </a:ln>
                <a:solidFill>
                  <a:srgbClr val="002868"/>
                </a:solidFill>
                <a:effectLst/>
                <a:uLnTx/>
                <a:uFillTx/>
                <a:latin typeface="Arial"/>
                <a:ea typeface="+mn-ea"/>
                <a:cs typeface="+mn-cs"/>
                <a:hlinkClick r:id="rId3">
                  <a:extLst>
                    <a:ext uri="{A12FA001-AC4F-418D-AE19-62706E023703}">
                      <ahyp:hlinkClr xmlns:ahyp="http://schemas.microsoft.com/office/drawing/2018/hyperlinkcolor" val="tx"/>
                    </a:ext>
                  </a:extLst>
                </a:hlinkClick>
              </a:rPr>
              <a:t>educationadvice@pocklington.org.uk</a:t>
            </a:r>
            <a:r>
              <a:rPr kumimoji="0" lang="en-GB" sz="2400" b="0" i="0" u="none" strike="noStrike" kern="1200" cap="none" spc="0" normalizeH="0" baseline="0" noProof="0" dirty="0">
                <a:ln>
                  <a:noFill/>
                </a:ln>
                <a:solidFill>
                  <a:srgbClr val="002868"/>
                </a:solidFill>
                <a:effectLst/>
                <a:uLnTx/>
                <a:uFillTx/>
                <a:latin typeface="Arial"/>
                <a:ea typeface="+mn-ea"/>
                <a:cs typeface="+mn-cs"/>
              </a:rPr>
              <a:t>  </a:t>
            </a:r>
            <a:endParaRPr kumimoji="0" lang="en-GB" sz="2400" b="0" i="0" u="none" strike="noStrike" kern="1200" cap="none" spc="0" normalizeH="0" baseline="0" noProof="0" dirty="0">
              <a:ln>
                <a:noFill/>
              </a:ln>
              <a:solidFill>
                <a:srgbClr val="002868"/>
              </a:solidFill>
              <a:effectLst/>
              <a:uLnTx/>
              <a:uFillTx/>
              <a:latin typeface="Arial"/>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002868"/>
              </a:solidFill>
              <a:effectLst/>
              <a:uLnTx/>
              <a:uFillTx/>
              <a:latin typeface="Arial"/>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02868"/>
                </a:solidFill>
                <a:effectLst/>
                <a:uLnTx/>
                <a:uFillTx/>
                <a:latin typeface="Arial"/>
                <a:ea typeface="+mn-ea"/>
                <a:cs typeface="+mn-cs"/>
              </a:rPr>
              <a:t>Phone: 0203 757 8040 (10am-5pm)</a:t>
            </a:r>
            <a:endParaRPr kumimoji="0" lang="en-GB" sz="2400" b="0" i="0" u="none" strike="noStrike" kern="1200" cap="none" spc="0" normalizeH="0" baseline="0" noProof="0" dirty="0">
              <a:ln>
                <a:noFill/>
              </a:ln>
              <a:solidFill>
                <a:srgbClr val="002868"/>
              </a:solidFill>
              <a:effectLst/>
              <a:uLnTx/>
              <a:uFillTx/>
              <a:latin typeface="Arial"/>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002868"/>
              </a:solidFill>
              <a:effectLst/>
              <a:uLnTx/>
              <a:uFillTx/>
              <a:latin typeface="Arial"/>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02868"/>
                </a:solidFill>
                <a:effectLst/>
                <a:uLnTx/>
                <a:uFillTx/>
                <a:latin typeface="Arial"/>
                <a:ea typeface="+mn-ea"/>
                <a:cs typeface="+mn-cs"/>
              </a:rPr>
              <a:t>Webform: </a:t>
            </a:r>
            <a:r>
              <a:rPr kumimoji="0" lang="en-GB" sz="2400" b="0" i="0" u="none" strike="noStrike" kern="1200" cap="none" spc="0" normalizeH="0" baseline="0" noProof="0" dirty="0">
                <a:ln>
                  <a:noFill/>
                </a:ln>
                <a:solidFill>
                  <a:srgbClr val="002868"/>
                </a:solidFill>
                <a:effectLst/>
                <a:uLnTx/>
                <a:uFillTx/>
                <a:latin typeface="Arial"/>
                <a:ea typeface="+mn-ea"/>
                <a:cs typeface="+mn-cs"/>
                <a:hlinkClick r:id="rId4">
                  <a:extLst>
                    <a:ext uri="{A12FA001-AC4F-418D-AE19-62706E023703}">
                      <ahyp:hlinkClr xmlns:ahyp="http://schemas.microsoft.com/office/drawing/2018/hyperlinkcolor" val="tx"/>
                    </a:ext>
                  </a:extLst>
                </a:hlinkClick>
              </a:rPr>
              <a:t>Education Information Advice and Guidance Service - Thomas Pocklington Trust</a:t>
            </a:r>
            <a:r>
              <a:rPr kumimoji="0" lang="en-GB" sz="2400" b="0" i="0" u="none" strike="noStrike" kern="1200" cap="none" spc="0" normalizeH="0" baseline="0" noProof="0" dirty="0">
                <a:ln>
                  <a:noFill/>
                </a:ln>
                <a:solidFill>
                  <a:srgbClr val="002868"/>
                </a:solidFill>
                <a:effectLst/>
                <a:uLnTx/>
                <a:uFillTx/>
                <a:latin typeface="Arial"/>
                <a:ea typeface="+mn-ea"/>
                <a:cs typeface="+mn-cs"/>
              </a:rPr>
              <a:t> </a:t>
            </a:r>
            <a:endParaRPr kumimoji="0" lang="en-GB" sz="2400" b="0" i="0" u="none" strike="noStrike" kern="1200" cap="none" spc="0" normalizeH="0" baseline="0" noProof="0" dirty="0">
              <a:ln>
                <a:noFill/>
              </a:ln>
              <a:solidFill>
                <a:srgbClr val="002868"/>
              </a:solidFill>
              <a:effectLst/>
              <a:uLnTx/>
              <a:uFillTx/>
              <a:latin typeface="Arial"/>
              <a:ea typeface="+mn-ea"/>
              <a:cs typeface="Arial"/>
            </a:endParaRPr>
          </a:p>
        </p:txBody>
      </p:sp>
    </p:spTree>
    <p:extLst>
      <p:ext uri="{BB962C8B-B14F-4D97-AF65-F5344CB8AC3E}">
        <p14:creationId xmlns:p14="http://schemas.microsoft.com/office/powerpoint/2010/main" val="27346575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CEFD6">
            <a:alpha val="50000"/>
          </a:srgbClr>
        </a:solidFill>
        <a:effectLst/>
      </p:bgPr>
    </p:bg>
    <p:spTree>
      <p:nvGrpSpPr>
        <p:cNvPr id="1" name="Shape 117">
          <a:extLst>
            <a:ext uri="{FF2B5EF4-FFF2-40B4-BE49-F238E27FC236}">
              <a16:creationId xmlns:a16="http://schemas.microsoft.com/office/drawing/2014/main" id="{8AC05734-AFDC-EEEE-6C65-568F6B3DE76E}"/>
            </a:ext>
          </a:extLst>
        </p:cNvPr>
        <p:cNvGrpSpPr/>
        <p:nvPr/>
      </p:nvGrpSpPr>
      <p:grpSpPr>
        <a:xfrm>
          <a:off x="0" y="0"/>
          <a:ext cx="0" cy="0"/>
          <a:chOff x="0" y="0"/>
          <a:chExt cx="0" cy="0"/>
        </a:xfrm>
      </p:grpSpPr>
      <p:pic>
        <p:nvPicPr>
          <p:cNvPr id="118" name="Google Shape;118;p1">
            <a:extLst>
              <a:ext uri="{FF2B5EF4-FFF2-40B4-BE49-F238E27FC236}">
                <a16:creationId xmlns:a16="http://schemas.microsoft.com/office/drawing/2014/main" id="{282F31D9-EDC7-6760-2C2E-4C3F36041666}"/>
              </a:ext>
              <a:ext uri="{C183D7F6-B498-43B3-948B-1728B52AA6E4}">
                <adec:decorative xmlns:adec="http://schemas.microsoft.com/office/drawing/2017/decorative" val="1"/>
              </a:ext>
            </a:extLst>
          </p:cNvPr>
          <p:cNvPicPr preferRelativeResize="0"/>
          <p:nvPr/>
        </p:nvPicPr>
        <p:blipFill rotWithShape="1">
          <a:blip r:embed="rId3">
            <a:alphaModFix/>
          </a:blip>
          <a:srcRect l="18366" t="17980" r="46609" b="17801"/>
          <a:stretch/>
        </p:blipFill>
        <p:spPr>
          <a:xfrm>
            <a:off x="5694703" y="0"/>
            <a:ext cx="6497299" cy="6858000"/>
          </a:xfrm>
          <a:prstGeom prst="rect">
            <a:avLst/>
          </a:prstGeom>
          <a:noFill/>
          <a:ln>
            <a:noFill/>
          </a:ln>
        </p:spPr>
      </p:pic>
      <p:pic>
        <p:nvPicPr>
          <p:cNvPr id="13" name="Picture 12" descr="NADP Logo">
            <a:extLst>
              <a:ext uri="{FF2B5EF4-FFF2-40B4-BE49-F238E27FC236}">
                <a16:creationId xmlns:a16="http://schemas.microsoft.com/office/drawing/2014/main" id="{3D60B737-42F0-C4BD-4A9E-D20785453D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6016" y="272146"/>
            <a:ext cx="5413249" cy="1690880"/>
          </a:xfrm>
          <a:prstGeom prst="rect">
            <a:avLst/>
          </a:prstGeom>
        </p:spPr>
      </p:pic>
      <p:sp>
        <p:nvSpPr>
          <p:cNvPr id="2" name="TextBox 1">
            <a:extLst>
              <a:ext uri="{FF2B5EF4-FFF2-40B4-BE49-F238E27FC236}">
                <a16:creationId xmlns:a16="http://schemas.microsoft.com/office/drawing/2014/main" id="{007A3F4B-F232-FEAA-DE74-891339E62F37}"/>
              </a:ext>
            </a:extLst>
          </p:cNvPr>
          <p:cNvSpPr txBox="1"/>
          <p:nvPr/>
        </p:nvSpPr>
        <p:spPr>
          <a:xfrm>
            <a:off x="174761" y="1784346"/>
            <a:ext cx="541324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Members’ Webinar</a:t>
            </a: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1" name="Title 10">
            <a:extLst>
              <a:ext uri="{FF2B5EF4-FFF2-40B4-BE49-F238E27FC236}">
                <a16:creationId xmlns:a16="http://schemas.microsoft.com/office/drawing/2014/main" id="{DFB7356C-1CD2-E1FD-D319-C26F8D0ED09A}"/>
              </a:ext>
            </a:extLst>
          </p:cNvPr>
          <p:cNvSpPr txBox="1">
            <a:spLocks noGrp="1"/>
          </p:cNvSpPr>
          <p:nvPr>
            <p:ph type="title" idx="4294967295"/>
          </p:nvPr>
        </p:nvSpPr>
        <p:spPr>
          <a:xfrm>
            <a:off x="7117501" y="2828835"/>
            <a:ext cx="5413248"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Arial"/>
                <a:ea typeface="+mn-ea"/>
                <a:cs typeface="+mn-cs"/>
              </a:rPr>
              <a:t>Q&amp;A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3" name="TextBox 2">
            <a:extLst>
              <a:ext uri="{FF2B5EF4-FFF2-40B4-BE49-F238E27FC236}">
                <a16:creationId xmlns:a16="http://schemas.microsoft.com/office/drawing/2014/main" id="{296C2C72-3AEC-A8EE-8A9E-A441E6827B52}"/>
              </a:ext>
            </a:extLst>
          </p:cNvPr>
          <p:cNvSpPr txBox="1"/>
          <p:nvPr/>
        </p:nvSpPr>
        <p:spPr>
          <a:xfrm>
            <a:off x="257273" y="4562406"/>
            <a:ext cx="4724400"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Sponsored by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4" name="Picture 3" descr="Dolphin logo: A blue cartoon dolphin next to the word &quot;Dolphin&quot; in large grey text, with &quot;Computer Access&quot; in small blue text below. ">
            <a:extLst>
              <a:ext uri="{FF2B5EF4-FFF2-40B4-BE49-F238E27FC236}">
                <a16:creationId xmlns:a16="http://schemas.microsoft.com/office/drawing/2014/main" id="{2E9BF784-A244-2105-E150-83FE9DC4BE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689987"/>
            <a:ext cx="5878296" cy="2449290"/>
          </a:xfrm>
          <a:prstGeom prst="rect">
            <a:avLst/>
          </a:prstGeom>
        </p:spPr>
      </p:pic>
    </p:spTree>
    <p:extLst>
      <p:ext uri="{BB962C8B-B14F-4D97-AF65-F5344CB8AC3E}">
        <p14:creationId xmlns:p14="http://schemas.microsoft.com/office/powerpoint/2010/main" val="7208045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CEFD6">
            <a:alpha val="50000"/>
          </a:srgbClr>
        </a:solidFill>
        <a:effectLst/>
      </p:bgPr>
    </p:bg>
    <p:spTree>
      <p:nvGrpSpPr>
        <p:cNvPr id="1" name="Shape 117">
          <a:extLst>
            <a:ext uri="{FF2B5EF4-FFF2-40B4-BE49-F238E27FC236}">
              <a16:creationId xmlns:a16="http://schemas.microsoft.com/office/drawing/2014/main" id="{7A7167F0-B31E-257D-59A1-1275A7BCD61F}"/>
            </a:ext>
          </a:extLst>
        </p:cNvPr>
        <p:cNvGrpSpPr/>
        <p:nvPr/>
      </p:nvGrpSpPr>
      <p:grpSpPr>
        <a:xfrm>
          <a:off x="0" y="0"/>
          <a:ext cx="0" cy="0"/>
          <a:chOff x="0" y="0"/>
          <a:chExt cx="0" cy="0"/>
        </a:xfrm>
      </p:grpSpPr>
      <p:pic>
        <p:nvPicPr>
          <p:cNvPr id="118" name="Google Shape;118;p1">
            <a:extLst>
              <a:ext uri="{FF2B5EF4-FFF2-40B4-BE49-F238E27FC236}">
                <a16:creationId xmlns:a16="http://schemas.microsoft.com/office/drawing/2014/main" id="{6595D670-3E9D-B0D9-40D1-83F8568B6948}"/>
              </a:ext>
              <a:ext uri="{C183D7F6-B498-43B3-948B-1728B52AA6E4}">
                <adec:decorative xmlns:adec="http://schemas.microsoft.com/office/drawing/2017/decorative" val="1"/>
              </a:ext>
            </a:extLst>
          </p:cNvPr>
          <p:cNvPicPr preferRelativeResize="0"/>
          <p:nvPr/>
        </p:nvPicPr>
        <p:blipFill rotWithShape="1">
          <a:blip r:embed="rId3">
            <a:alphaModFix/>
          </a:blip>
          <a:srcRect l="18366" t="17980" r="46609" b="17801"/>
          <a:stretch/>
        </p:blipFill>
        <p:spPr>
          <a:xfrm>
            <a:off x="5694703" y="0"/>
            <a:ext cx="6497299" cy="6858000"/>
          </a:xfrm>
          <a:prstGeom prst="rect">
            <a:avLst/>
          </a:prstGeom>
          <a:noFill/>
          <a:ln>
            <a:noFill/>
          </a:ln>
        </p:spPr>
      </p:pic>
      <p:sp>
        <p:nvSpPr>
          <p:cNvPr id="3" name="Title 2">
            <a:extLst>
              <a:ext uri="{FF2B5EF4-FFF2-40B4-BE49-F238E27FC236}">
                <a16:creationId xmlns:a16="http://schemas.microsoft.com/office/drawing/2014/main" id="{2C823BB1-1CF9-1426-4378-3E6E4AB43439}"/>
              </a:ext>
            </a:extLst>
          </p:cNvPr>
          <p:cNvSpPr txBox="1">
            <a:spLocks noGrp="1"/>
          </p:cNvSpPr>
          <p:nvPr>
            <p:ph type="title" idx="4294967295"/>
          </p:nvPr>
        </p:nvSpPr>
        <p:spPr>
          <a:xfrm>
            <a:off x="174761" y="2492232"/>
            <a:ext cx="4724400" cy="283154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
                <a:ea typeface="+mn-ea"/>
                <a:cs typeface="+mn-cs"/>
              </a:rPr>
              <a:t>NADP Online Winter Conference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Tuesday 20</a:t>
            </a:r>
            <a:r>
              <a:rPr kumimoji="0" lang="en-US" sz="3200" b="0" i="0" u="none" strike="noStrike" kern="1200" cap="none" spc="0" normalizeH="0" baseline="30000" noProof="0" dirty="0">
                <a:ln>
                  <a:noFill/>
                </a:ln>
                <a:solidFill>
                  <a:srgbClr val="000000"/>
                </a:solidFill>
                <a:effectLst/>
                <a:uLnTx/>
                <a:uFillTx/>
                <a:latin typeface="Arial"/>
                <a:ea typeface="+mn-ea"/>
                <a:cs typeface="+mn-cs"/>
              </a:rPr>
              <a:t>th</a:t>
            </a:r>
            <a:r>
              <a:rPr kumimoji="0" lang="en-US" sz="3200" b="0" i="0" u="none" strike="noStrike" kern="1200" cap="none" spc="0" normalizeH="0" baseline="0" noProof="0" dirty="0">
                <a:ln>
                  <a:noFill/>
                </a:ln>
                <a:solidFill>
                  <a:srgbClr val="000000"/>
                </a:solidFill>
                <a:effectLst/>
                <a:uLnTx/>
                <a:uFillTx/>
                <a:latin typeface="Arial"/>
                <a:ea typeface="+mn-ea"/>
                <a:cs typeface="+mn-cs"/>
              </a:rPr>
              <a:t> January 2026, 11am-4pm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TextBox 6">
            <a:extLst>
              <a:ext uri="{FF2B5EF4-FFF2-40B4-BE49-F238E27FC236}">
                <a16:creationId xmlns:a16="http://schemas.microsoft.com/office/drawing/2014/main" id="{385D28F6-C108-11CB-2995-AC98867EFB27}"/>
              </a:ext>
            </a:extLst>
          </p:cNvPr>
          <p:cNvSpPr txBox="1"/>
          <p:nvPr/>
        </p:nvSpPr>
        <p:spPr>
          <a:xfrm>
            <a:off x="174761" y="1784346"/>
            <a:ext cx="541324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Next Eve</a:t>
            </a:r>
            <a:r>
              <a:rPr lang="en-US" sz="3200" dirty="0" err="1">
                <a:solidFill>
                  <a:srgbClr val="000000"/>
                </a:solidFill>
                <a:latin typeface="Arial"/>
              </a:rPr>
              <a:t>nt</a:t>
            </a:r>
            <a:r>
              <a:rPr lang="en-US" sz="3200" dirty="0">
                <a:solidFill>
                  <a:srgbClr val="000000"/>
                </a:solidFill>
                <a:latin typeface="Arial"/>
              </a:rPr>
              <a:t>:</a:t>
            </a: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9" name="Picture 8" descr="NADP logo">
            <a:extLst>
              <a:ext uri="{FF2B5EF4-FFF2-40B4-BE49-F238E27FC236}">
                <a16:creationId xmlns:a16="http://schemas.microsoft.com/office/drawing/2014/main" id="{14C7A66B-F868-F939-42C7-9133FDB5B0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6016" y="272146"/>
            <a:ext cx="5413249" cy="1690880"/>
          </a:xfrm>
          <a:prstGeom prst="rect">
            <a:avLst/>
          </a:prstGeom>
        </p:spPr>
      </p:pic>
      <p:sp>
        <p:nvSpPr>
          <p:cNvPr id="2" name="TextBox 1">
            <a:extLst>
              <a:ext uri="{FF2B5EF4-FFF2-40B4-BE49-F238E27FC236}">
                <a16:creationId xmlns:a16="http://schemas.microsoft.com/office/drawing/2014/main" id="{CEE68895-31B6-23C7-1BB9-7A8ADCB70A1B}"/>
              </a:ext>
            </a:extLst>
          </p:cNvPr>
          <p:cNvSpPr txBox="1"/>
          <p:nvPr/>
        </p:nvSpPr>
        <p:spPr>
          <a:xfrm>
            <a:off x="7248074" y="1784346"/>
            <a:ext cx="4724400" cy="42473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a:ea typeface="+mn-ea"/>
                <a:cs typeface="+mn-cs"/>
              </a:rPr>
              <a:t>NADP offers: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Arial"/>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Arial"/>
                <a:ea typeface="+mn-ea"/>
                <a:cs typeface="+mn-cs"/>
              </a:rPr>
              <a:t>Training</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Arial"/>
                <a:ea typeface="+mn-ea"/>
                <a:cs typeface="+mn-cs"/>
              </a:rPr>
              <a:t>Accreditation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Arial"/>
                <a:ea typeface="+mn-ea"/>
                <a:cs typeface="+mn-cs"/>
              </a:rPr>
              <a:t>CPD opportunities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Arial"/>
                <a:ea typeface="+mn-ea"/>
                <a:cs typeface="+mn-cs"/>
              </a:rPr>
              <a:t>Journals and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a:ea typeface="+mn-ea"/>
                <a:cs typeface="+mn-cs"/>
              </a:rPr>
              <a:t>Find out more at www.nadp-uk.org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484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98DC5-8EA4-FC05-53C9-D94E5C75E96C}"/>
              </a:ext>
            </a:extLst>
          </p:cNvPr>
          <p:cNvSpPr>
            <a:spLocks noGrp="1"/>
          </p:cNvSpPr>
          <p:nvPr>
            <p:ph type="title"/>
          </p:nvPr>
        </p:nvSpPr>
        <p:spPr/>
        <p:txBody>
          <a:bodyPr/>
          <a:lstStyle/>
          <a:p>
            <a:r>
              <a:rPr lang="en-GB" dirty="0"/>
              <a:t>INTRODUCTION </a:t>
            </a:r>
            <a:r>
              <a:rPr lang="en-GB" dirty="0">
                <a:solidFill>
                  <a:srgbClr val="FFFFFF"/>
                </a:solidFill>
              </a:rPr>
              <a:t>(RNIB)</a:t>
            </a:r>
          </a:p>
        </p:txBody>
      </p:sp>
      <p:sp>
        <p:nvSpPr>
          <p:cNvPr id="3" name="Content Placeholder 2">
            <a:extLst>
              <a:ext uri="{FF2B5EF4-FFF2-40B4-BE49-F238E27FC236}">
                <a16:creationId xmlns:a16="http://schemas.microsoft.com/office/drawing/2014/main" id="{1A5D25BB-BDA4-1687-5B42-76E4BE18DEBA}"/>
              </a:ext>
            </a:extLst>
          </p:cNvPr>
          <p:cNvSpPr>
            <a:spLocks noGrp="1"/>
          </p:cNvSpPr>
          <p:nvPr>
            <p:ph idx="1"/>
          </p:nvPr>
        </p:nvSpPr>
        <p:spPr/>
        <p:txBody>
          <a:bodyPr/>
          <a:lstStyle/>
          <a:p>
            <a:pPr marL="457200" indent="-457200">
              <a:buFont typeface="Arial" panose="020B0604020202020204" pitchFamily="34" charset="0"/>
              <a:buChar char="•"/>
            </a:pPr>
            <a:r>
              <a:rPr lang="en-GB" dirty="0"/>
              <a:t>Contract</a:t>
            </a:r>
          </a:p>
          <a:p>
            <a:pPr marL="457200" indent="-457200">
              <a:buFont typeface="Arial" panose="020B0604020202020204" pitchFamily="34" charset="0"/>
              <a:buChar char="•"/>
            </a:pPr>
            <a:r>
              <a:rPr lang="en-GB" dirty="0"/>
              <a:t>Team</a:t>
            </a:r>
          </a:p>
        </p:txBody>
      </p:sp>
    </p:spTree>
    <p:extLst>
      <p:ext uri="{BB962C8B-B14F-4D97-AF65-F5344CB8AC3E}">
        <p14:creationId xmlns:p14="http://schemas.microsoft.com/office/powerpoint/2010/main" val="818902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494BE-BE24-B113-4630-49CB6AACDED2}"/>
              </a:ext>
            </a:extLst>
          </p:cNvPr>
          <p:cNvSpPr>
            <a:spLocks noGrp="1"/>
          </p:cNvSpPr>
          <p:nvPr>
            <p:ph type="title"/>
          </p:nvPr>
        </p:nvSpPr>
        <p:spPr/>
        <p:txBody>
          <a:bodyPr/>
          <a:lstStyle/>
          <a:p>
            <a:r>
              <a:rPr lang="en-GB" cap="small" dirty="0"/>
              <a:t>THE SERVICE</a:t>
            </a:r>
            <a:br>
              <a:rPr lang="en-GB" cap="small" dirty="0"/>
            </a:br>
            <a:endParaRPr lang="en-GB" dirty="0"/>
          </a:p>
        </p:txBody>
      </p:sp>
      <p:sp>
        <p:nvSpPr>
          <p:cNvPr id="3" name="Content Placeholder 2">
            <a:extLst>
              <a:ext uri="{FF2B5EF4-FFF2-40B4-BE49-F238E27FC236}">
                <a16:creationId xmlns:a16="http://schemas.microsoft.com/office/drawing/2014/main" id="{CF684C85-229F-9400-2FC9-D5EFFCFA0670}"/>
              </a:ext>
            </a:extLst>
          </p:cNvPr>
          <p:cNvSpPr>
            <a:spLocks noGrp="1"/>
          </p:cNvSpPr>
          <p:nvPr>
            <p:ph idx="1"/>
          </p:nvPr>
        </p:nvSpPr>
        <p:spPr/>
        <p:txBody>
          <a:bodyPr/>
          <a:lstStyle/>
          <a:p>
            <a:pPr marL="457200" indent="-457200">
              <a:buFont typeface="Arial" panose="020B0604020202020204" pitchFamily="34" charset="0"/>
              <a:buChar char="•"/>
            </a:pPr>
            <a:r>
              <a:rPr lang="en-GB" dirty="0"/>
              <a:t>Structured Word / Large print</a:t>
            </a:r>
          </a:p>
          <a:p>
            <a:pPr marL="457200" indent="-457200">
              <a:buFont typeface="Arial" panose="020B0604020202020204" pitchFamily="34" charset="0"/>
              <a:buChar char="•"/>
            </a:pPr>
            <a:r>
              <a:rPr lang="en-GB" dirty="0"/>
              <a:t>Type of material transcribed (VLE content; PowerPoints; journal articles; chapters from textbooks; complete books)</a:t>
            </a:r>
          </a:p>
          <a:p>
            <a:pPr marL="457200" indent="-457200">
              <a:buFont typeface="Arial" panose="020B0604020202020204" pitchFamily="34" charset="0"/>
              <a:buChar char="•"/>
            </a:pPr>
            <a:r>
              <a:rPr lang="en-GB" dirty="0"/>
              <a:t>RNIB Bookshare</a:t>
            </a:r>
          </a:p>
          <a:p>
            <a:pPr marL="457200" indent="-457200">
              <a:buFont typeface="Arial" panose="020B0604020202020204" pitchFamily="34" charset="0"/>
              <a:buChar char="•"/>
            </a:pPr>
            <a:r>
              <a:rPr lang="en-GB" dirty="0"/>
              <a:t>Service users</a:t>
            </a:r>
          </a:p>
        </p:txBody>
      </p:sp>
    </p:spTree>
    <p:extLst>
      <p:ext uri="{BB962C8B-B14F-4D97-AF65-F5344CB8AC3E}">
        <p14:creationId xmlns:p14="http://schemas.microsoft.com/office/powerpoint/2010/main" val="3726733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80B79-4CDC-8688-431D-B1F6021011CF}"/>
              </a:ext>
            </a:extLst>
          </p:cNvPr>
          <p:cNvSpPr>
            <a:spLocks noGrp="1"/>
          </p:cNvSpPr>
          <p:nvPr>
            <p:ph type="title"/>
          </p:nvPr>
        </p:nvSpPr>
        <p:spPr/>
        <p:txBody>
          <a:bodyPr/>
          <a:lstStyle/>
          <a:p>
            <a:r>
              <a:rPr lang="en-GB" cap="small" dirty="0"/>
              <a:t>THE PROCESS</a:t>
            </a:r>
            <a:br>
              <a:rPr lang="en-GB" cap="small" dirty="0"/>
            </a:br>
            <a:endParaRPr lang="en-GB" dirty="0"/>
          </a:p>
        </p:txBody>
      </p:sp>
      <p:sp>
        <p:nvSpPr>
          <p:cNvPr id="3" name="Content Placeholder 2">
            <a:extLst>
              <a:ext uri="{FF2B5EF4-FFF2-40B4-BE49-F238E27FC236}">
                <a16:creationId xmlns:a16="http://schemas.microsoft.com/office/drawing/2014/main" id="{DD0A25A6-449C-9BF5-A5FC-983FE892F498}"/>
              </a:ext>
            </a:extLst>
          </p:cNvPr>
          <p:cNvSpPr>
            <a:spLocks noGrp="1"/>
          </p:cNvSpPr>
          <p:nvPr>
            <p:ph idx="1"/>
          </p:nvPr>
        </p:nvSpPr>
        <p:spPr/>
        <p:txBody>
          <a:bodyPr/>
          <a:lstStyle/>
          <a:p>
            <a:pPr marL="457200" indent="-457200">
              <a:buFont typeface="Arial" panose="020B0604020202020204" pitchFamily="34" charset="0"/>
              <a:buChar char="•"/>
            </a:pPr>
            <a:r>
              <a:rPr lang="en-GB" dirty="0"/>
              <a:t>Referral</a:t>
            </a:r>
          </a:p>
          <a:p>
            <a:pPr marL="457200" indent="-457200">
              <a:buFont typeface="Arial" panose="020B0604020202020204" pitchFamily="34" charset="0"/>
              <a:buChar char="•"/>
            </a:pPr>
            <a:r>
              <a:rPr lang="en-GB" dirty="0"/>
              <a:t>Student preferences</a:t>
            </a:r>
          </a:p>
          <a:p>
            <a:pPr marL="457200" indent="-457200">
              <a:buFont typeface="Arial" panose="020B0604020202020204" pitchFamily="34" charset="0"/>
              <a:buChar char="•"/>
            </a:pPr>
            <a:r>
              <a:rPr lang="en-GB" dirty="0"/>
              <a:t>Source file to end product</a:t>
            </a:r>
          </a:p>
          <a:p>
            <a:pPr marL="457200" indent="-457200">
              <a:buFont typeface="Arial" panose="020B0604020202020204" pitchFamily="34" charset="0"/>
              <a:buChar char="•"/>
            </a:pPr>
            <a:r>
              <a:rPr lang="en-GB" dirty="0"/>
              <a:t>Delivery</a:t>
            </a:r>
          </a:p>
          <a:p>
            <a:pPr marL="457200" indent="-457200">
              <a:buFont typeface="Arial" panose="020B0604020202020204" pitchFamily="34" charset="0"/>
              <a:buChar char="•"/>
            </a:pPr>
            <a:r>
              <a:rPr lang="en-GB" dirty="0"/>
              <a:t>Archive</a:t>
            </a:r>
          </a:p>
          <a:p>
            <a:pPr marL="457200" indent="-457200">
              <a:buFont typeface="Arial" panose="020B0604020202020204" pitchFamily="34" charset="0"/>
              <a:buChar char="•"/>
            </a:pPr>
            <a:r>
              <a:rPr lang="en-GB" dirty="0"/>
              <a:t>Challenges</a:t>
            </a:r>
          </a:p>
        </p:txBody>
      </p:sp>
    </p:spTree>
    <p:extLst>
      <p:ext uri="{BB962C8B-B14F-4D97-AF65-F5344CB8AC3E}">
        <p14:creationId xmlns:p14="http://schemas.microsoft.com/office/powerpoint/2010/main" val="3789722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4444B-A43D-69CB-FAE0-8980A0B050F1}"/>
              </a:ext>
            </a:extLst>
          </p:cNvPr>
          <p:cNvSpPr>
            <a:spLocks noGrp="1"/>
          </p:cNvSpPr>
          <p:nvPr>
            <p:ph type="title"/>
          </p:nvPr>
        </p:nvSpPr>
        <p:spPr/>
        <p:txBody>
          <a:bodyPr/>
          <a:lstStyle/>
          <a:p>
            <a:r>
              <a:rPr lang="en-GB" cap="small" dirty="0"/>
              <a:t>SPECIFIC EXAMPLES</a:t>
            </a:r>
            <a:br>
              <a:rPr lang="en-GB" cap="small" dirty="0"/>
            </a:br>
            <a:endParaRPr lang="en-GB" dirty="0"/>
          </a:p>
        </p:txBody>
      </p:sp>
      <p:sp>
        <p:nvSpPr>
          <p:cNvPr id="3" name="Content Placeholder 2">
            <a:extLst>
              <a:ext uri="{FF2B5EF4-FFF2-40B4-BE49-F238E27FC236}">
                <a16:creationId xmlns:a16="http://schemas.microsoft.com/office/drawing/2014/main" id="{CFD3FEC1-FEB8-DF0B-CE65-580D3C41F547}"/>
              </a:ext>
            </a:extLst>
          </p:cNvPr>
          <p:cNvSpPr>
            <a:spLocks noGrp="1"/>
          </p:cNvSpPr>
          <p:nvPr>
            <p:ph idx="1"/>
          </p:nvPr>
        </p:nvSpPr>
        <p:spPr/>
        <p:txBody>
          <a:bodyPr/>
          <a:lstStyle/>
          <a:p>
            <a:pPr marL="457200" indent="-457200">
              <a:buFont typeface="Arial" panose="020B0604020202020204" pitchFamily="34" charset="0"/>
              <a:buChar char="•"/>
            </a:pPr>
            <a:r>
              <a:rPr lang="en-GB" dirty="0"/>
              <a:t>VI PhD student, C</a:t>
            </a:r>
          </a:p>
          <a:p>
            <a:pPr marL="457200" indent="-457200">
              <a:buFont typeface="Arial" panose="020B0604020202020204" pitchFamily="34" charset="0"/>
              <a:buChar char="•"/>
            </a:pPr>
            <a:r>
              <a:rPr lang="en-GB" dirty="0"/>
              <a:t>VI+ PhD student, G</a:t>
            </a:r>
          </a:p>
          <a:p>
            <a:pPr marL="457200" indent="-457200">
              <a:buFont typeface="Arial" panose="020B0604020202020204" pitchFamily="34" charset="0"/>
              <a:buChar char="•"/>
            </a:pPr>
            <a:r>
              <a:rPr lang="en-GB" dirty="0"/>
              <a:t>VI PhD student, A</a:t>
            </a:r>
          </a:p>
          <a:p>
            <a:pPr marL="457200" indent="-457200">
              <a:buFont typeface="Arial" panose="020B0604020202020204" pitchFamily="34" charset="0"/>
              <a:buChar char="•"/>
            </a:pPr>
            <a:r>
              <a:rPr lang="en-GB" dirty="0"/>
              <a:t>VI UG student, U</a:t>
            </a:r>
          </a:p>
          <a:p>
            <a:endParaRPr lang="en-GB" dirty="0"/>
          </a:p>
        </p:txBody>
      </p:sp>
    </p:spTree>
    <p:extLst>
      <p:ext uri="{BB962C8B-B14F-4D97-AF65-F5344CB8AC3E}">
        <p14:creationId xmlns:p14="http://schemas.microsoft.com/office/powerpoint/2010/main" val="41963827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UoS_Powerpoint_template WIDESCREEN">
  <a:themeElements>
    <a:clrScheme name="Rich Black">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1BFC7"/>
      </a:accent5>
      <a:accent6>
        <a:srgbClr val="EF7D00"/>
      </a:accent6>
      <a:hlink>
        <a:srgbClr val="74C9E5"/>
      </a:hlink>
      <a:folHlink>
        <a:srgbClr val="D5007F"/>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0EEB19A3-E5AF-B743-8C08-9AD556682854}" vid="{671753E0-2D72-0A42-810F-2669D10CC1B4}"/>
    </a:ext>
  </a:extLst>
</a:theme>
</file>

<file path=ppt/theme/theme4.xml><?xml version="1.0" encoding="utf-8"?>
<a:theme xmlns:a="http://schemas.openxmlformats.org/drawingml/2006/main" name="Title and content">
  <a:themeElements>
    <a:clrScheme name="Custom 6">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1BFC7"/>
      </a:accent5>
      <a:accent6>
        <a:srgbClr val="EF7D00"/>
      </a:accent6>
      <a:hlink>
        <a:srgbClr val="005C83"/>
      </a:hlink>
      <a:folHlink>
        <a:srgbClr val="495961"/>
      </a:folHlink>
    </a:clrScheme>
    <a:fontScheme name="UoS Powerpoint Fonts">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0EEB19A3-E5AF-B743-8C08-9AD556682854}" vid="{F81E0AD6-EF14-2A4C-975C-394B6C331CDD}"/>
    </a:ext>
  </a:extLst>
</a:theme>
</file>

<file path=ppt/theme/theme5.xml><?xml version="1.0" encoding="utf-8"?>
<a:theme xmlns:a="http://schemas.openxmlformats.org/drawingml/2006/main" name="Dolphin PowerPoint Templat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olphin PowerPoint Template" id="{D4EC6F4E-B053-4886-9269-F1BA1F84C542}" vid="{89624B6B-C068-4866-9AD9-50221CB78AAE}"/>
    </a:ext>
  </a:extLst>
</a:theme>
</file>

<file path=ppt/theme/theme6.xml><?xml version="1.0" encoding="utf-8"?>
<a:theme xmlns:a="http://schemas.openxmlformats.org/drawingml/2006/main" name="Tema di Office">
  <a:themeElements>
    <a:clrScheme name="Tema di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538D9D"/>
      </a:hlink>
      <a:folHlink>
        <a:srgbClr val="A5738E"/>
      </a:folHlink>
    </a:clrScheme>
    <a:fontScheme name="Tema di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3A418E6B-C5F0-4B95-8D77-61E3EF3B5DF5}"/>
    </a:ext>
  </a:extLst>
</a:theme>
</file>

<file path=ppt/theme/theme7.xml><?xml version="1.0" encoding="utf-8"?>
<a:theme xmlns:a="http://schemas.openxmlformats.org/drawingml/2006/main" name="1_Custom Design">
  <a:themeElements>
    <a:clrScheme name="TPT Clear Print">
      <a:dk1>
        <a:srgbClr val="002868"/>
      </a:dk1>
      <a:lt1>
        <a:sysClr val="window" lastClr="FFFFFF"/>
      </a:lt1>
      <a:dk2>
        <a:srgbClr val="002868"/>
      </a:dk2>
      <a:lt2>
        <a:srgbClr val="FFFF00"/>
      </a:lt2>
      <a:accent1>
        <a:srgbClr val="002868"/>
      </a:accent1>
      <a:accent2>
        <a:srgbClr val="FFFFFF"/>
      </a:accent2>
      <a:accent3>
        <a:srgbClr val="002868"/>
      </a:accent3>
      <a:accent4>
        <a:srgbClr val="FFFFFF"/>
      </a:accent4>
      <a:accent5>
        <a:srgbClr val="002868"/>
      </a:accent5>
      <a:accent6>
        <a:srgbClr val="FFFFFF"/>
      </a:accent6>
      <a:hlink>
        <a:srgbClr val="0563C1"/>
      </a:hlink>
      <a:folHlink>
        <a:srgbClr val="0563C1"/>
      </a:folHlink>
    </a:clrScheme>
    <a:fontScheme name="TPT Clear Pr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Dec 19.pptx" id="{99843D61-DA6B-4AEB-A2AF-CDB4B62DD520}" vid="{6387267F-A461-44CB-B45F-708648274710}"/>
    </a:ext>
  </a:ext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02b1248-871f-4ece-9978-89afa6dad481">
      <Terms xmlns="http://schemas.microsoft.com/office/infopath/2007/PartnerControls"/>
    </lcf76f155ced4ddcb4097134ff3c332f>
    <TaxCatchAll xmlns="7c7615ac-8f1c-4188-b2a4-e1fbd438f1e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C229E2BF0320544A10C17529E95B75E" ma:contentTypeVersion="14" ma:contentTypeDescription="Create a new document." ma:contentTypeScope="" ma:versionID="16702578f50ac461ff62bc87015b05ef">
  <xsd:schema xmlns:xsd="http://www.w3.org/2001/XMLSchema" xmlns:xs="http://www.w3.org/2001/XMLSchema" xmlns:p="http://schemas.microsoft.com/office/2006/metadata/properties" xmlns:ns2="a02b1248-871f-4ece-9978-89afa6dad481" xmlns:ns3="7c7615ac-8f1c-4188-b2a4-e1fbd438f1e0" targetNamespace="http://schemas.microsoft.com/office/2006/metadata/properties" ma:root="true" ma:fieldsID="fd9d92f48540018d5bacdf41af0661b8" ns2:_="" ns3:_="">
    <xsd:import namespace="a02b1248-871f-4ece-9978-89afa6dad481"/>
    <xsd:import namespace="7c7615ac-8f1c-4188-b2a4-e1fbd438f1e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MediaServiceGenerationTime" minOccurs="0"/>
                <xsd:element ref="ns2:MediaServiceEventHashCode" minOccurs="0"/>
                <xsd:element ref="ns2:MediaServiceSearchPropertie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2b1248-871f-4ece-9978-89afa6dad4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a7ca4e3-63dd-4737-bf59-5a1922f77af9"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c7615ac-8f1c-4188-b2a4-e1fbd438f1e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cac5139e-3f15-499c-aefd-9163ff1bfcf9}" ma:internalName="TaxCatchAll" ma:showField="CatchAllData" ma:web="7c7615ac-8f1c-4188-b2a4-e1fbd438f1e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FC60AD-1C94-4571-80F2-BC08D8B60F7C}">
  <ds:schemaRefs>
    <ds:schemaRef ds:uri="http://schemas.microsoft.com/office/2006/metadata/properties"/>
    <ds:schemaRef ds:uri="http://schemas.microsoft.com/office/infopath/2007/PartnerControls"/>
    <ds:schemaRef ds:uri="a02b1248-871f-4ece-9978-89afa6dad481"/>
    <ds:schemaRef ds:uri="7c7615ac-8f1c-4188-b2a4-e1fbd438f1e0"/>
  </ds:schemaRefs>
</ds:datastoreItem>
</file>

<file path=customXml/itemProps2.xml><?xml version="1.0" encoding="utf-8"?>
<ds:datastoreItem xmlns:ds="http://schemas.openxmlformats.org/officeDocument/2006/customXml" ds:itemID="{1866C858-A1D4-49D9-B961-501217C029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2b1248-871f-4ece-9978-89afa6dad481"/>
    <ds:schemaRef ds:uri="7c7615ac-8f1c-4188-b2a4-e1fbd438f1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2D2A6B7-5191-44AF-BF4E-EAE704C1BB1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82</TotalTime>
  <Words>3517</Words>
  <Application>Microsoft Office PowerPoint</Application>
  <PresentationFormat>Widescreen</PresentationFormat>
  <Paragraphs>459</Paragraphs>
  <Slides>59</Slides>
  <Notes>22</Notes>
  <HiddenSlides>0</HiddenSlides>
  <MMClips>0</MMClips>
  <ScaleCrop>false</ScaleCrop>
  <HeadingPairs>
    <vt:vector size="4" baseType="variant">
      <vt:variant>
        <vt:lpstr>Theme</vt:lpstr>
      </vt:variant>
      <vt:variant>
        <vt:i4>8</vt:i4>
      </vt:variant>
      <vt:variant>
        <vt:lpstr>Slide Titles</vt:lpstr>
      </vt:variant>
      <vt:variant>
        <vt:i4>59</vt:i4>
      </vt:variant>
    </vt:vector>
  </HeadingPairs>
  <TitlesOfParts>
    <vt:vector size="67" baseType="lpstr">
      <vt:lpstr>Office Theme</vt:lpstr>
      <vt:lpstr>1_Office Theme</vt:lpstr>
      <vt:lpstr>UoS_Powerpoint_template WIDESCREEN</vt:lpstr>
      <vt:lpstr>Title and content</vt:lpstr>
      <vt:lpstr>Dolphin PowerPoint Template</vt:lpstr>
      <vt:lpstr>Tema di Office</vt:lpstr>
      <vt:lpstr>1_Custom Design</vt:lpstr>
      <vt:lpstr>2_Office Theme</vt:lpstr>
      <vt:lpstr>Supporting Blind and Visually Impaired Students</vt:lpstr>
      <vt:lpstr>Members’ Webinar </vt:lpstr>
      <vt:lpstr>Housekeeping</vt:lpstr>
      <vt:lpstr>Today’s Agenda</vt:lpstr>
      <vt:lpstr>Supporting Blind and Visually Impaired Students in Higher Education </vt:lpstr>
      <vt:lpstr>INTRODUCTION (RNIB)</vt:lpstr>
      <vt:lpstr>THE SERVICE </vt:lpstr>
      <vt:lpstr>THE PROCESS </vt:lpstr>
      <vt:lpstr>SPECIFIC EXAMPLES </vt:lpstr>
      <vt:lpstr>FEEDBACK</vt:lpstr>
      <vt:lpstr>UniACT(s) </vt:lpstr>
      <vt:lpstr>CONTACT DETAILS </vt:lpstr>
      <vt:lpstr>University of Southampton</vt:lpstr>
      <vt:lpstr>Case study: Supporting students with visual impairment at the University of Southampton</vt:lpstr>
      <vt:lpstr>Introduction (Southampton)</vt:lpstr>
      <vt:lpstr>Our specific support strategy Supporting individual experiences with personalised support</vt:lpstr>
      <vt:lpstr>Initiating support</vt:lpstr>
      <vt:lpstr>Reviewing learning content accessibility</vt:lpstr>
      <vt:lpstr>Building key partner awareness and confidence using assistive technologies</vt:lpstr>
      <vt:lpstr>Specific resource remediation methods</vt:lpstr>
      <vt:lpstr>Feedback from student  </vt:lpstr>
      <vt:lpstr>Your Questions</vt:lpstr>
      <vt:lpstr>A word from our sponsor  Dolphin Computer Access  </vt:lpstr>
      <vt:lpstr>How Dolphin Can Support Higher Education</vt:lpstr>
      <vt:lpstr>Break 1.50pm-2.00pm  </vt:lpstr>
      <vt:lpstr>Designing university guidance for the educational inclusion of students with vision impairment in Higher Education: A participatory research approach</vt:lpstr>
      <vt:lpstr>Introduction (Birmingham 1)</vt:lpstr>
      <vt:lpstr>Introduction (Birmingham 2)</vt:lpstr>
      <vt:lpstr>Key Objectives</vt:lpstr>
      <vt:lpstr>Research Phases: Phase 1 (a)</vt:lpstr>
      <vt:lpstr>Research Phases: Phase 1 (b)</vt:lpstr>
      <vt:lpstr>Research Phases: Phase 1 (c)</vt:lpstr>
      <vt:lpstr>PARTICIPANTS AND PROCEDURE </vt:lpstr>
      <vt:lpstr>TOPIC AREAS </vt:lpstr>
      <vt:lpstr>Data Analysis</vt:lpstr>
      <vt:lpstr>Main Findings 1) </vt:lpstr>
      <vt:lpstr>Main Findings 2</vt:lpstr>
      <vt:lpstr>University Guidance 1</vt:lpstr>
      <vt:lpstr>University Guidance 2</vt:lpstr>
      <vt:lpstr>University Guidance 3</vt:lpstr>
      <vt:lpstr>University Guidance 4</vt:lpstr>
      <vt:lpstr>University Guidance 5</vt:lpstr>
      <vt:lpstr>University Guidance 6</vt:lpstr>
      <vt:lpstr>University Guidance 7</vt:lpstr>
      <vt:lpstr>Conclusion</vt:lpstr>
      <vt:lpstr>Suggested References</vt:lpstr>
      <vt:lpstr>Thank you!</vt:lpstr>
      <vt:lpstr>48</vt:lpstr>
      <vt:lpstr> Practical solutions to support blind and partially sighted students</vt:lpstr>
      <vt:lpstr> Practical solutions</vt:lpstr>
      <vt:lpstr> Practical solutions - STEM</vt:lpstr>
      <vt:lpstr> Practical solutions - Placements</vt:lpstr>
      <vt:lpstr> Case Study 1</vt:lpstr>
      <vt:lpstr> Case Study 2</vt:lpstr>
      <vt:lpstr>  Maymunah's experience </vt:lpstr>
      <vt:lpstr>In conclusion... </vt:lpstr>
      <vt:lpstr>Information, Advice, and Guidance</vt:lpstr>
      <vt:lpstr>Q&amp;A  </vt:lpstr>
      <vt:lpstr> NADP Online Winter Conference Tuesday 20th January 2026, 11am-4pm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April Yeatman | NADP</dc:creator>
  <cp:lastModifiedBy>April Yeatman | NADP</cp:lastModifiedBy>
  <cp:revision>2</cp:revision>
  <dcterms:created xsi:type="dcterms:W3CDTF">2025-12-01T15:37:01Z</dcterms:created>
  <dcterms:modified xsi:type="dcterms:W3CDTF">2026-03-10T10:32:22Z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0x010100EC229E2BF0320544A10C17529E95B75E</vt:lpwstr>
  </property>
</Properties>
</file>