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6"/>
    <p:sldMasterId id="2147483674" r:id="rId7"/>
  </p:sldMasterIdLst>
  <p:notesMasterIdLst>
    <p:notesMasterId r:id="rId18"/>
  </p:notesMasterIdLst>
  <p:sldIdLst>
    <p:sldId id="266" r:id="rId8"/>
    <p:sldId id="524" r:id="rId9"/>
    <p:sldId id="712" r:id="rId10"/>
    <p:sldId id="713" r:id="rId11"/>
    <p:sldId id="714" r:id="rId12"/>
    <p:sldId id="716" r:id="rId13"/>
    <p:sldId id="717" r:id="rId14"/>
    <p:sldId id="718" r:id="rId15"/>
    <p:sldId id="719" r:id="rId16"/>
    <p:sldId id="29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003D"/>
    <a:srgbClr val="B10060"/>
    <a:srgbClr val="005E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557" autoAdjust="0"/>
  </p:normalViewPr>
  <p:slideViewPr>
    <p:cSldViewPr snapToGrid="0">
      <p:cViewPr varScale="1">
        <p:scale>
          <a:sx n="100" d="100"/>
          <a:sy n="100" d="100"/>
        </p:scale>
        <p:origin x="144"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86C20B-B6C1-4B07-8067-3042BF81100A}" type="datetimeFigureOut">
              <a:t>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F08C8-3F27-4453-A12A-4DE8F856F32A}" type="slidenum">
              <a:t>‹#›</a:t>
            </a:fld>
            <a:endParaRPr lang="en-US"/>
          </a:p>
        </p:txBody>
      </p:sp>
    </p:spTree>
    <p:extLst>
      <p:ext uri="{BB962C8B-B14F-4D97-AF65-F5344CB8AC3E}">
        <p14:creationId xmlns:p14="http://schemas.microsoft.com/office/powerpoint/2010/main" val="424321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r>
              <a:rPr lang="en-GB" sz="1200" kern="1200" dirty="0">
                <a:solidFill>
                  <a:schemeClr val="tx1"/>
                </a:solidFill>
                <a:effectLst/>
                <a:latin typeface="+mn-lt"/>
                <a:ea typeface="+mn-ea"/>
                <a:cs typeface="+mn-cs"/>
              </a:rPr>
              <a:t>Thank you for inviting me to speak with you today. For anyone who is not familiar with the OIA, we are the student complaints ombuds scheme covering all HE provision in England and Wales. Our role is to review and resolve complaints from individual students, and also to share learning from the complaints we see.</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a:spcBef>
                <a:spcPct val="0"/>
              </a:spcBef>
            </a:pPr>
            <a:endParaRPr lang="en-GB"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CDB69-32C7-4201-BAC7-1498BB34E0C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2089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2F08C8-3F27-4453-A12A-4DE8F856F32A}" type="slidenum">
              <a:rPr lang="en-GB" smtClean="0"/>
              <a:t>10</a:t>
            </a:fld>
            <a:endParaRPr lang="en-GB"/>
          </a:p>
        </p:txBody>
      </p:sp>
    </p:spTree>
    <p:extLst>
      <p:ext uri="{BB962C8B-B14F-4D97-AF65-F5344CB8AC3E}">
        <p14:creationId xmlns:p14="http://schemas.microsoft.com/office/powerpoint/2010/main" val="4141146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cs typeface="Calibri"/>
              </a:rPr>
              <a:t>So to set, the context, we received around 3600 complaints from students in 2024. We ask students to tell us when they make their complaint if they consider themselves to be disabled as defined in the Equality Act 2010,. This is on a voluntary basis so there may be some under reporting. But there could also be some over-reporting, in that some students may tick the boxes even if their condition does not meet the strict legal definition especially around how long they have been experiencing an impairment or how long it is likely to last going forward. That still tells us that for those students, what they are experiencing is significant enough to them to think it is worth mentioning to us.</a:t>
            </a:r>
          </a:p>
          <a:p>
            <a:pPr marL="0" indent="0">
              <a:buFont typeface="Arial" panose="020B0604020202020204" pitchFamily="34" charset="0"/>
              <a:buNone/>
            </a:pPr>
            <a:endParaRPr lang="en-GB" dirty="0">
              <a:cs typeface="Calibri"/>
            </a:endParaRPr>
          </a:p>
          <a:p>
            <a:pPr marL="0" indent="0">
              <a:buFont typeface="Arial" panose="020B0604020202020204" pitchFamily="34" charset="0"/>
              <a:buNone/>
            </a:pPr>
            <a:r>
              <a:rPr lang="en-GB" dirty="0">
                <a:cs typeface="Calibri"/>
              </a:rPr>
              <a:t>In our figures, we also include students who did not use our questionnaire to tell us that they are disabled, but have asked us to make an adjustment to our processes, or where their complaint directly relates to their experience as a disabled student.</a:t>
            </a:r>
          </a:p>
          <a:p>
            <a:pPr marL="171450" indent="-171450">
              <a:buFont typeface="Arial" panose="020B0604020202020204" pitchFamily="34" charset="0"/>
              <a:buChar char="•"/>
            </a:pPr>
            <a:endParaRPr lang="en-GB" dirty="0">
              <a:cs typeface="Calibri"/>
            </a:endParaRPr>
          </a:p>
          <a:p>
            <a:pPr marL="0" indent="0">
              <a:buFont typeface="Arial" panose="020B0604020202020204" pitchFamily="34" charset="0"/>
              <a:buNone/>
            </a:pPr>
            <a:r>
              <a:rPr lang="en-GB" dirty="0">
                <a:cs typeface="Calibri"/>
              </a:rPr>
              <a:t>The proportion of complaints we receive that are from disabled students is clearly rising, from around 23% to 40% over the last 4 years. We think that this is an over representation, compared to general student population, but this is hard to be sure about, because the sector wide data isn’t that clear.</a:t>
            </a:r>
          </a:p>
          <a:p>
            <a:pPr marL="171450" indent="-171450">
              <a:buFont typeface="Arial" panose="020B0604020202020204" pitchFamily="34" charset="0"/>
              <a:buChar char="•"/>
            </a:pPr>
            <a:endParaRPr lang="en-GB" dirty="0">
              <a:cs typeface="Calibri"/>
            </a:endParaRPr>
          </a:p>
          <a:p>
            <a:r>
              <a:rPr lang="en-GB" dirty="0">
                <a:cs typeface="Calibri"/>
              </a:rPr>
              <a:t>We still need to complete some data checking for 2024 figures, but with that caveat, it seems that we are seeing more home students declare a disability to us than international students. And a higher proportion of the disabled students who complain to us are studying at undergraduate level than we see across the rest of our student complainants.</a:t>
            </a:r>
          </a:p>
          <a:p>
            <a:endParaRPr lang="en-GB" dirty="0">
              <a:cs typeface="Calibri"/>
            </a:endParaRPr>
          </a:p>
          <a:p>
            <a:endParaRPr lang="en-GB" dirty="0">
              <a:cs typeface="Calibri"/>
            </a:endParaRPr>
          </a:p>
          <a:p>
            <a:pPr marL="0" indent="0">
              <a:buFont typeface="Arial" panose="020B0604020202020204" pitchFamily="34" charset="0"/>
              <a:buNone/>
            </a:pPr>
            <a:r>
              <a:rPr lang="en-GB" dirty="0">
                <a:cs typeface="Calibri"/>
              </a:rPr>
              <a:t>Not everyone chooses to describe or categorise their disability. Of those that do, almost half of disclosed disabilities are connected to mental health. Specific learning differences is the next biggest category and then long-term illness and social or communication conditions.  We see far fewer complaints from students experiencing physical impairment, of issues around mobility, vision or hearing.  </a:t>
            </a:r>
          </a:p>
        </p:txBody>
      </p:sp>
      <p:sp>
        <p:nvSpPr>
          <p:cNvPr id="4" name="Slide Number Placeholder 3"/>
          <p:cNvSpPr>
            <a:spLocks noGrp="1"/>
          </p:cNvSpPr>
          <p:nvPr>
            <p:ph type="sldNum" sz="quarter" idx="5"/>
          </p:nvPr>
        </p:nvSpPr>
        <p:spPr/>
        <p:txBody>
          <a:bodyPr/>
          <a:lstStyle/>
          <a:p>
            <a:pPr>
              <a:defRPr/>
            </a:pPr>
            <a:fld id="{638BC05F-0BA7-4971-AD61-1909F9E97601}" type="slidenum">
              <a:rPr lang="en-GB" smtClean="0"/>
              <a:pPr>
                <a:defRPr/>
              </a:pPr>
              <a:t>2</a:t>
            </a:fld>
            <a:endParaRPr lang="en-GB"/>
          </a:p>
        </p:txBody>
      </p:sp>
    </p:spTree>
    <p:extLst>
      <p:ext uri="{BB962C8B-B14F-4D97-AF65-F5344CB8AC3E}">
        <p14:creationId xmlns:p14="http://schemas.microsoft.com/office/powerpoint/2010/main" val="3738642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cs typeface="Calibri"/>
              </a:rPr>
              <a:t>We use 8 broad categories to describe what complaints are about. There is no significant difference in the distribution of complaints across these categories between disabled and non-disabled students.  The majority of complaints we received in 2024 came at the end of an academic appeal process, with the next biggest category being complaints about service issues  - such as whether teaching was delivered as promised.</a:t>
            </a:r>
          </a:p>
          <a:p>
            <a:pPr marL="0" indent="0">
              <a:buFont typeface="Arial" panose="020B0604020202020204" pitchFamily="34" charset="0"/>
              <a:buNone/>
            </a:pPr>
            <a:endParaRPr lang="en-GB" dirty="0">
              <a:cs typeface="Calibri"/>
            </a:endParaRPr>
          </a:p>
          <a:p>
            <a:pPr marL="0" indent="0">
              <a:buFont typeface="Arial" panose="020B0604020202020204" pitchFamily="34" charset="0"/>
              <a:buNone/>
            </a:pPr>
            <a:r>
              <a:rPr lang="en-GB" dirty="0">
                <a:cs typeface="Calibri"/>
              </a:rPr>
              <a:t>There is no clear pattern in terms of whether students with particular conditions or needs are more or less likely to make complaints in particular categories.</a:t>
            </a:r>
          </a:p>
          <a:p>
            <a:pPr marL="171450" indent="-171450">
              <a:buFont typeface="Arial" panose="020B0604020202020204" pitchFamily="34" charset="0"/>
              <a:buChar char="•"/>
            </a:pPr>
            <a:endParaRPr lang="en-GB" dirty="0">
              <a:cs typeface="Calibri"/>
            </a:endParaRPr>
          </a:p>
          <a:p>
            <a:pPr marL="0" indent="0">
              <a:buFont typeface="Arial" panose="020B0604020202020204" pitchFamily="34" charset="0"/>
              <a:buNone/>
            </a:pPr>
            <a:r>
              <a:rPr lang="en-GB" dirty="0">
                <a:cs typeface="Calibri"/>
              </a:rPr>
              <a:t>Not every complaint from a disabled student is directly connected to their disability.  In around one third of cases, the complaint only arose because of something connected to the student’s disability. In another third of cases, the disability wasn’t relevant to the trigger, but was relevant to how the student experienced the process of making a complaint or appeal.  And in the remaining third, the student’s disability didn’t directly relate to the complaint or the process – though we recognise that the student’s experience may well have been different or more difficult but they have chosen not to raise this with us.</a:t>
            </a:r>
          </a:p>
          <a:p>
            <a:pPr marL="0" indent="0">
              <a:buFont typeface="Arial" panose="020B0604020202020204" pitchFamily="34" charset="0"/>
              <a:buNone/>
            </a:pPr>
            <a:endParaRPr lang="en-GB" dirty="0">
              <a:cs typeface="Calibri"/>
            </a:endParaRPr>
          </a:p>
          <a:p>
            <a:pPr marL="0" indent="0">
              <a:buFont typeface="Arial" panose="020B0604020202020204" pitchFamily="34" charset="0"/>
              <a:buNone/>
            </a:pPr>
            <a:endParaRPr lang="en-GB" dirty="0">
              <a:cs typeface="Calibri"/>
            </a:endParaRPr>
          </a:p>
        </p:txBody>
      </p:sp>
      <p:sp>
        <p:nvSpPr>
          <p:cNvPr id="4" name="Slide Number Placeholder 3"/>
          <p:cNvSpPr>
            <a:spLocks noGrp="1"/>
          </p:cNvSpPr>
          <p:nvPr>
            <p:ph type="sldNum" sz="quarter" idx="5"/>
          </p:nvPr>
        </p:nvSpPr>
        <p:spPr/>
        <p:txBody>
          <a:bodyPr/>
          <a:lstStyle/>
          <a:p>
            <a:pPr>
              <a:defRPr/>
            </a:pPr>
            <a:fld id="{638BC05F-0BA7-4971-AD61-1909F9E97601}" type="slidenum">
              <a:rPr lang="en-GB" smtClean="0"/>
              <a:pPr>
                <a:defRPr/>
              </a:pPr>
              <a:t>3</a:t>
            </a:fld>
            <a:endParaRPr lang="en-GB"/>
          </a:p>
        </p:txBody>
      </p:sp>
    </p:spTree>
    <p:extLst>
      <p:ext uri="{BB962C8B-B14F-4D97-AF65-F5344CB8AC3E}">
        <p14:creationId xmlns:p14="http://schemas.microsoft.com/office/powerpoint/2010/main" val="879524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Overall the proportion of complaints we uphold from disabled students is quite similar to the proportion we uphold for all students.  Again, we need to do a bit more data analysis here, because I suspect that we do uphold a higher proportion of the complaints which were inherently connected to the student being disabled, for example, complaints about failure to implement agreed adjustments.</a:t>
            </a:r>
          </a:p>
          <a:p>
            <a:endParaRPr lang="en-GB" dirty="0">
              <a:cs typeface="Calibri"/>
            </a:endParaRPr>
          </a:p>
          <a:p>
            <a:endParaRPr lang="en-GB" dirty="0">
              <a:cs typeface="Calibri"/>
            </a:endParaRPr>
          </a:p>
          <a:p>
            <a:r>
              <a:rPr lang="en-GB" dirty="0">
                <a:cs typeface="Calibri"/>
              </a:rPr>
              <a:t>It is worth noting that in some cases where we don’t uphold the student’s complaint, we aren’t saying that nothing went wrong – rather, something did go wrong but the provider has already taken steps to put this right.</a:t>
            </a:r>
          </a:p>
          <a:p>
            <a:endParaRPr lang="en-GB" dirty="0">
              <a:cs typeface="Calibri"/>
            </a:endParaRPr>
          </a:p>
          <a:p>
            <a:r>
              <a:rPr lang="en-GB" dirty="0">
                <a:cs typeface="Calibri"/>
              </a:rPr>
              <a:t>When we do uphold a student’s complaint we have the power to make Recommendations of anything that we think is appropriate to put the situation right for the student, and to improve things for the future.  Often complaints brought to us about a failure to put in place the right support, or to make adjustments for assessments, are brought after quite a lot of the course of study has taken place, so practical remedies for the individual student can be quite difficult.</a:t>
            </a:r>
          </a:p>
        </p:txBody>
      </p:sp>
      <p:sp>
        <p:nvSpPr>
          <p:cNvPr id="4" name="Slide Number Placeholder 3"/>
          <p:cNvSpPr>
            <a:spLocks noGrp="1"/>
          </p:cNvSpPr>
          <p:nvPr>
            <p:ph type="sldNum" sz="quarter" idx="5"/>
          </p:nvPr>
        </p:nvSpPr>
        <p:spPr/>
        <p:txBody>
          <a:bodyPr/>
          <a:lstStyle/>
          <a:p>
            <a:pPr>
              <a:defRPr/>
            </a:pPr>
            <a:fld id="{638BC05F-0BA7-4971-AD61-1909F9E97601}" type="slidenum">
              <a:rPr lang="en-GB" smtClean="0"/>
              <a:pPr>
                <a:defRPr/>
              </a:pPr>
              <a:t>4</a:t>
            </a:fld>
            <a:endParaRPr lang="en-GB"/>
          </a:p>
        </p:txBody>
      </p:sp>
    </p:spTree>
    <p:extLst>
      <p:ext uri="{BB962C8B-B14F-4D97-AF65-F5344CB8AC3E}">
        <p14:creationId xmlns:p14="http://schemas.microsoft.com/office/powerpoint/2010/main" val="2009632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We’ve been speaking about the disabled students’ commitment today which covers the whole student journey including transition to HE and transition into employment – but generally speaking we don’t see many complaints that focus on these parts of the student experience.  And even though we can look at anything an HE provider has or has not done – which can include extra curricular activities – the majority of complaints from disabled students that were inherently linked to the student being disabled, are about their academic experience – the accessibility of teaching and the accessibility of exams and assessments.  </a:t>
            </a:r>
          </a:p>
          <a:p>
            <a:endParaRPr lang="en-US" dirty="0">
              <a:cs typeface="Calibri"/>
            </a:endParaRPr>
          </a:p>
          <a:p>
            <a:r>
              <a:rPr lang="en-US" dirty="0">
                <a:cs typeface="Calibri"/>
              </a:rPr>
              <a:t>It is not always clear to students how to raise problems with support when it is happening – or when to move something from an informal discussion to a formal complaint. The recent survey from disabled students UK gives valuable insights into some of the barriers to complaining, from not wanting to be perceived as difficult, to not knowing how to go about it, to making touch decisions about prioritizing time and energy.</a:t>
            </a:r>
          </a:p>
          <a:p>
            <a:endParaRPr lang="en-US" dirty="0">
              <a:cs typeface="Calibri"/>
            </a:endParaRPr>
          </a:p>
          <a:p>
            <a:endParaRPr lang="en-US" dirty="0">
              <a:cs typeface="Calibri"/>
            </a:endParaRPr>
          </a:p>
          <a:p>
            <a:r>
              <a:rPr lang="en-US" dirty="0">
                <a:cs typeface="Calibri"/>
              </a:rPr>
              <a:t>Students may end up raising problems formally for the first time in the academic appeal process because an assessment result is a very definite prompt to action – but traditionally, waiting until then has raised doubts about the student’s credibility- because it is assumed that a student would definitely have raised a genuine issue when it is happening. I think we are seeing greater awareness in recent years that the assumptions that are relevant for students with toothache or a short lived flu don’t translate well for students with long term conditions, especially those which affect energy, communication and </a:t>
            </a:r>
            <a:r>
              <a:rPr lang="en-US" dirty="0" err="1">
                <a:cs typeface="Calibri"/>
              </a:rPr>
              <a:t>mentalhealth</a:t>
            </a:r>
            <a:endParaRPr lang="en-US" dirty="0">
              <a:cs typeface="Calibri"/>
            </a:endParaRPr>
          </a:p>
          <a:p>
            <a:endParaRPr lang="en-US" dirty="0">
              <a:cs typeface="Calibri"/>
            </a:endParaRPr>
          </a:p>
          <a:p>
            <a:endParaRPr lang="en-US" dirty="0">
              <a:cs typeface="Calibri"/>
            </a:endParaRPr>
          </a:p>
          <a:p>
            <a:r>
              <a:rPr lang="en-US" dirty="0">
                <a:cs typeface="Calibri"/>
              </a:rPr>
              <a:t>In our experience, students don’t always articulate why they didn’t raise a problem sooner – or if they did raise it, why they didn’t persist</a:t>
            </a:r>
          </a:p>
        </p:txBody>
      </p:sp>
      <p:sp>
        <p:nvSpPr>
          <p:cNvPr id="4" name="Slide Number Placeholder 3"/>
          <p:cNvSpPr>
            <a:spLocks noGrp="1"/>
          </p:cNvSpPr>
          <p:nvPr>
            <p:ph type="sldNum" sz="quarter" idx="5"/>
          </p:nvPr>
        </p:nvSpPr>
        <p:spPr/>
        <p:txBody>
          <a:bodyPr/>
          <a:lstStyle/>
          <a:p>
            <a:fld id="{8D2F08C8-3F27-4453-A12A-4DE8F856F32A}" type="slidenum">
              <a:rPr lang="en-US"/>
              <a:t>5</a:t>
            </a:fld>
            <a:endParaRPr lang="en-US"/>
          </a:p>
        </p:txBody>
      </p:sp>
    </p:spTree>
    <p:extLst>
      <p:ext uri="{BB962C8B-B14F-4D97-AF65-F5344CB8AC3E}">
        <p14:creationId xmlns:p14="http://schemas.microsoft.com/office/powerpoint/2010/main" val="3530556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the OIA we always try to work out what systemic learning we can take from individual complaints . Quite often providers are willing to acknowledge that an individual student has not had the experience they should have done – but this is not usually articulated as a system failure.</a:t>
            </a:r>
          </a:p>
          <a:p>
            <a:endParaRPr lang="en-US" dirty="0">
              <a:cs typeface="Calibri"/>
            </a:endParaRPr>
          </a:p>
          <a:p>
            <a:endParaRPr lang="en-US" dirty="0">
              <a:cs typeface="Calibri"/>
            </a:endParaRPr>
          </a:p>
          <a:p>
            <a:r>
              <a:rPr lang="en-US" dirty="0">
                <a:cs typeface="Calibri"/>
              </a:rPr>
              <a:t> Often we are told that the particular case in front of us was subjected to a one-off error – an email that wasn’t sent, or a particular member of staff being absent had a knock on effect.      Or failing to make an adjustment to teaching is described to us as repeated forgetfulness rather than as a deliberate refusal to make adjustments.  </a:t>
            </a:r>
          </a:p>
          <a:p>
            <a:endParaRPr lang="en-US" dirty="0">
              <a:cs typeface="Calibri"/>
            </a:endParaRPr>
          </a:p>
          <a:p>
            <a:r>
              <a:rPr lang="en-US" dirty="0">
                <a:cs typeface="Calibri"/>
              </a:rPr>
              <a:t>But there are some themes:</a:t>
            </a:r>
          </a:p>
          <a:p>
            <a:endParaRPr lang="en-US" dirty="0">
              <a:cs typeface="Calibri"/>
            </a:endParaRPr>
          </a:p>
          <a:p>
            <a:endParaRPr lang="en-US" dirty="0">
              <a:cs typeface="Calibri"/>
            </a:endParaRPr>
          </a:p>
          <a:p>
            <a:pPr marL="171450" indent="-171450">
              <a:buFont typeface="Arial" panose="020B0604020202020204" pitchFamily="34" charset="0"/>
              <a:buChar char="•"/>
            </a:pPr>
            <a:r>
              <a:rPr lang="en-US" dirty="0">
                <a:cs typeface="Calibri"/>
              </a:rPr>
              <a:t>Where there was no process undertaken to identify a student’s support needs, this is usually because student misses all the information about the support available.  Often we conclude that the provider has done as much as can be expected to direct the student to the right places.  BUT we do hear that in smaller providers, students often think that the support is just for dyslexia, or perhaps physical support needs, and don’t always appreciate the range of support available.</a:t>
            </a:r>
          </a:p>
          <a:p>
            <a:endParaRPr lang="en-US" dirty="0">
              <a:cs typeface="Calibri"/>
            </a:endParaRPr>
          </a:p>
          <a:p>
            <a:pPr marL="171450" indent="-171450">
              <a:buFont typeface="Arial" panose="020B0604020202020204" pitchFamily="34" charset="0"/>
              <a:buChar char="•"/>
            </a:pPr>
            <a:r>
              <a:rPr lang="en-US" dirty="0">
                <a:cs typeface="Calibri"/>
              </a:rPr>
              <a:t>Communication failures – academic staff not implementing support because they haven’t taken it on board. Can also be around the assumptions that students bring with them, for example students assume their parents will be kept in the loop because that is how it worked at school.</a:t>
            </a:r>
          </a:p>
          <a:p>
            <a:endParaRPr lang="en-US" dirty="0">
              <a:cs typeface="Calibri"/>
            </a:endParaRPr>
          </a:p>
          <a:p>
            <a:endParaRPr lang="en-US" dirty="0">
              <a:cs typeface="Calibri"/>
            </a:endParaRPr>
          </a:p>
          <a:p>
            <a:pPr marL="171450" indent="-171450">
              <a:buFont typeface="Arial" panose="020B0604020202020204" pitchFamily="34" charset="0"/>
              <a:buChar char="•"/>
            </a:pPr>
            <a:r>
              <a:rPr lang="en-US" dirty="0"/>
              <a:t>Lack of understanding of what a student needs leads to staff believing something is not necessary – there was an example of staff refusing to arrange a small room for a deaf student to participate in group work, on the basis that they seemed to be able to hear the lecture in the large room.  This indicates that some academic staff still consider adjustments to be at their personal discretion, even when the process to agree them has been completed.  So that requires whole institution cultural change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Students are often not clear how to challenge or ask for agreed adjustments to be looked at again when their circumstances change, or even where they just feel they could work better another way. We do hear about providers that are trying to have more pro-active review – but we also hear about processes that are very drawn out in the first place which would discourage students from seeking changes – and some providers tell us that their resources are too stretched to do proactive follow up – again, this requires commitment from senior leadership to resource these conversations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We rarely see students being told that the provider cannot afford their support – but we do see some students struggling to get appointments, and there are well known skills shortages.</a:t>
            </a:r>
          </a:p>
          <a:p>
            <a:endParaRPr lang="en-US" dirty="0"/>
          </a:p>
        </p:txBody>
      </p:sp>
      <p:sp>
        <p:nvSpPr>
          <p:cNvPr id="4" name="Slide Number Placeholder 3"/>
          <p:cNvSpPr>
            <a:spLocks noGrp="1"/>
          </p:cNvSpPr>
          <p:nvPr>
            <p:ph type="sldNum" sz="quarter" idx="5"/>
          </p:nvPr>
        </p:nvSpPr>
        <p:spPr/>
        <p:txBody>
          <a:bodyPr/>
          <a:lstStyle/>
          <a:p>
            <a:fld id="{8D2F08C8-3F27-4453-A12A-4DE8F856F32A}" type="slidenum">
              <a:rPr lang="en-US"/>
              <a:t>6</a:t>
            </a:fld>
            <a:endParaRPr lang="en-US"/>
          </a:p>
        </p:txBody>
      </p:sp>
    </p:spTree>
    <p:extLst>
      <p:ext uri="{BB962C8B-B14F-4D97-AF65-F5344CB8AC3E}">
        <p14:creationId xmlns:p14="http://schemas.microsoft.com/office/powerpoint/2010/main" val="3911886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Where have we seen some positive news?</a:t>
            </a:r>
          </a:p>
          <a:p>
            <a:endParaRPr lang="en-US" dirty="0">
              <a:cs typeface="Calibri"/>
            </a:endParaRPr>
          </a:p>
          <a:p>
            <a:endParaRPr lang="en-US" dirty="0">
              <a:cs typeface="Calibri"/>
            </a:endParaRPr>
          </a:p>
          <a:p>
            <a:r>
              <a:rPr lang="en-US" dirty="0">
                <a:cs typeface="Calibri"/>
              </a:rPr>
              <a:t>We used to see lots of cases where students had to repeatedly evidence their condition, but this has reduced.  This is backed up by the DS UK survey results which showed real improvement in students not being asked to repeatedly supply the same information.</a:t>
            </a:r>
          </a:p>
          <a:p>
            <a:endParaRPr lang="en-US" dirty="0">
              <a:cs typeface="Calibri"/>
            </a:endParaRPr>
          </a:p>
          <a:p>
            <a:endParaRPr lang="en-US" dirty="0">
              <a:cs typeface="Calibri"/>
            </a:endParaRPr>
          </a:p>
          <a:p>
            <a:r>
              <a:rPr lang="en-US" dirty="0">
                <a:cs typeface="Calibri"/>
              </a:rPr>
              <a:t>We probably saw more cases a few years ago where the onus was put entirely on the student to approach individual academics to tell them about their adjustments and to request inclusive teaching – now we still see failures in the processes but the processes do at least exist.</a:t>
            </a:r>
          </a:p>
          <a:p>
            <a:endParaRPr lang="en-US" dirty="0">
              <a:cs typeface="Calibri"/>
            </a:endParaRPr>
          </a:p>
          <a:p>
            <a:endParaRPr lang="en-US" dirty="0">
              <a:cs typeface="Calibri"/>
            </a:endParaRPr>
          </a:p>
          <a:p>
            <a:r>
              <a:rPr lang="en-US" dirty="0">
                <a:cs typeface="Calibri"/>
              </a:rPr>
              <a:t>We do usually see a lot on information available to students and we see better signposting from academics and students unions.</a:t>
            </a:r>
          </a:p>
          <a:p>
            <a:endParaRPr lang="en-US" dirty="0">
              <a:cs typeface="Calibri"/>
            </a:endParaRPr>
          </a:p>
          <a:p>
            <a:r>
              <a:rPr lang="en-US" dirty="0">
                <a:cs typeface="Calibri"/>
              </a:rPr>
              <a:t>And we rarely see extensive debates about standard adjustments like  extra time or not marking for Spelling and grammar errors – used to see a lot of "is the student dyslexic enough" arguments</a:t>
            </a:r>
          </a:p>
        </p:txBody>
      </p:sp>
      <p:sp>
        <p:nvSpPr>
          <p:cNvPr id="4" name="Slide Number Placeholder 3"/>
          <p:cNvSpPr>
            <a:spLocks noGrp="1"/>
          </p:cNvSpPr>
          <p:nvPr>
            <p:ph type="sldNum" sz="quarter" idx="5"/>
          </p:nvPr>
        </p:nvSpPr>
        <p:spPr/>
        <p:txBody>
          <a:bodyPr/>
          <a:lstStyle/>
          <a:p>
            <a:fld id="{8D2F08C8-3F27-4453-A12A-4DE8F856F32A}" type="slidenum">
              <a:rPr lang="en-US"/>
              <a:t>7</a:t>
            </a:fld>
            <a:endParaRPr lang="en-US"/>
          </a:p>
        </p:txBody>
      </p:sp>
    </p:spTree>
    <p:extLst>
      <p:ext uri="{BB962C8B-B14F-4D97-AF65-F5344CB8AC3E}">
        <p14:creationId xmlns:p14="http://schemas.microsoft.com/office/powerpoint/2010/main" val="4170542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would be the elements of the disabled student commitment that we’d encourage providers to focus on.  We think these will lead to reductions in complaints – and remember, complaints are expensive and time consuming, so there are even more motivators there!</a:t>
            </a:r>
          </a:p>
          <a:p>
            <a:endParaRPr lang="en-US" dirty="0">
              <a:cs typeface="Calibri"/>
            </a:endParaRPr>
          </a:p>
          <a:p>
            <a:r>
              <a:rPr lang="en-US" dirty="0">
                <a:cs typeface="Calibri"/>
              </a:rPr>
              <a:t>For me, the really big area is still around assessments. We still see a lot of complaints about the format of assessment, there is still a lot of confusion about competence standards and “what we’ve always done”.  Even though the law hasn’t really changed for quite some time, we still don’t see really clear explanations in course or module documentation – it still feels like retrospective justification a lot of the time.  And we rarely see "choice" for students in assessment.</a:t>
            </a:r>
          </a:p>
          <a:p>
            <a:r>
              <a:rPr lang="en-US" dirty="0">
                <a:cs typeface="Calibri"/>
              </a:rPr>
              <a:t>That doesn’t mean that no one is doing this – but by its nature, if this were happening successfully, we wouldn’t expect the OIA to get complaints about it.</a:t>
            </a:r>
          </a:p>
        </p:txBody>
      </p:sp>
      <p:sp>
        <p:nvSpPr>
          <p:cNvPr id="4" name="Slide Number Placeholder 3"/>
          <p:cNvSpPr>
            <a:spLocks noGrp="1"/>
          </p:cNvSpPr>
          <p:nvPr>
            <p:ph type="sldNum" sz="quarter" idx="5"/>
          </p:nvPr>
        </p:nvSpPr>
        <p:spPr/>
        <p:txBody>
          <a:bodyPr/>
          <a:lstStyle/>
          <a:p>
            <a:fld id="{8D2F08C8-3F27-4453-A12A-4DE8F856F32A}" type="slidenum">
              <a:rPr lang="en-US"/>
              <a:t>8</a:t>
            </a:fld>
            <a:endParaRPr lang="en-US"/>
          </a:p>
        </p:txBody>
      </p:sp>
    </p:spTree>
    <p:extLst>
      <p:ext uri="{BB962C8B-B14F-4D97-AF65-F5344CB8AC3E}">
        <p14:creationId xmlns:p14="http://schemas.microsoft.com/office/powerpoint/2010/main" val="1023533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aren’t familiar with our work, we have issued guidance specifically about disabled students and complaints processes, and we also publish case summaries which can help inform your practice.</a:t>
            </a:r>
          </a:p>
        </p:txBody>
      </p:sp>
      <p:sp>
        <p:nvSpPr>
          <p:cNvPr id="4" name="Slide Number Placeholder 3"/>
          <p:cNvSpPr>
            <a:spLocks noGrp="1"/>
          </p:cNvSpPr>
          <p:nvPr>
            <p:ph type="sldNum" sz="quarter" idx="5"/>
          </p:nvPr>
        </p:nvSpPr>
        <p:spPr/>
        <p:txBody>
          <a:bodyPr/>
          <a:lstStyle/>
          <a:p>
            <a:fld id="{8D2F08C8-3F27-4453-A12A-4DE8F856F32A}" type="slidenum">
              <a:rPr lang="en-GB" smtClean="0"/>
              <a:t>9</a:t>
            </a:fld>
            <a:endParaRPr lang="en-GB"/>
          </a:p>
        </p:txBody>
      </p:sp>
    </p:spTree>
    <p:extLst>
      <p:ext uri="{BB962C8B-B14F-4D97-AF65-F5344CB8AC3E}">
        <p14:creationId xmlns:p14="http://schemas.microsoft.com/office/powerpoint/2010/main" val="3928805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mailto:outreach@oiahe.org.uk" TargetMode="External"/><Relationship Id="rId7" Type="http://schemas.openxmlformats.org/officeDocument/2006/relationships/image" Target="../media/image5.png"/><Relationship Id="rId2" Type="http://schemas.openxmlformats.org/officeDocument/2006/relationships/hyperlink" Target="mailto:enquiries@oiahe.org.uk"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outreach@oiahe.org.uk" TargetMode="External"/><Relationship Id="rId7" Type="http://schemas.openxmlformats.org/officeDocument/2006/relationships/image" Target="../media/image5.png"/><Relationship Id="rId2" Type="http://schemas.openxmlformats.org/officeDocument/2006/relationships/hyperlink" Target="mailto:enquiries@oiahe.org.uk" TargetMode="External"/><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B71A4D-BFC8-4AC0-84F3-B641FB16EDCF}"/>
              </a:ext>
            </a:extLst>
          </p:cNvPr>
          <p:cNvSpPr/>
          <p:nvPr userDrawn="1"/>
        </p:nvSpPr>
        <p:spPr>
          <a:xfrm>
            <a:off x="0" y="1935126"/>
            <a:ext cx="7440613" cy="2626241"/>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2BC148FF-BC76-4997-A7FB-F14E07113794}"/>
              </a:ext>
            </a:extLst>
          </p:cNvPr>
          <p:cNvSpPr>
            <a:spLocks noGrp="1"/>
          </p:cNvSpPr>
          <p:nvPr>
            <p:ph type="ctrTitle" hasCustomPrompt="1"/>
          </p:nvPr>
        </p:nvSpPr>
        <p:spPr>
          <a:xfrm>
            <a:off x="390247" y="1935126"/>
            <a:ext cx="6376313" cy="2626241"/>
          </a:xfrm>
        </p:spPr>
        <p:txBody>
          <a:bodyPr anchor="ctr"/>
          <a:lstStyle>
            <a:lvl1pPr algn="l">
              <a:defRPr sz="6000">
                <a:solidFill>
                  <a:schemeClr val="bg2"/>
                </a:solidFill>
              </a:defRPr>
            </a:lvl1pPr>
          </a:lstStyle>
          <a:p>
            <a:r>
              <a:rPr lang="en-US"/>
              <a:t>Insert Title Here</a:t>
            </a:r>
            <a:endParaRPr lang="en-GB"/>
          </a:p>
        </p:txBody>
      </p:sp>
      <p:sp>
        <p:nvSpPr>
          <p:cNvPr id="3" name="Subtitle 2">
            <a:extLst>
              <a:ext uri="{FF2B5EF4-FFF2-40B4-BE49-F238E27FC236}">
                <a16:creationId xmlns:a16="http://schemas.microsoft.com/office/drawing/2014/main" id="{0D46B9CB-B170-4CBB-9BFC-5CA6FF949927}"/>
              </a:ext>
            </a:extLst>
          </p:cNvPr>
          <p:cNvSpPr>
            <a:spLocks noGrp="1"/>
          </p:cNvSpPr>
          <p:nvPr>
            <p:ph type="subTitle" idx="1" hasCustomPrompt="1"/>
          </p:nvPr>
        </p:nvSpPr>
        <p:spPr>
          <a:xfrm>
            <a:off x="390247" y="4609829"/>
            <a:ext cx="6376313" cy="499670"/>
          </a:xfrm>
        </p:spPr>
        <p:txBody>
          <a:bodyPr>
            <a:no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Insert Name Here</a:t>
            </a:r>
            <a:endParaRPr lang="en-GB"/>
          </a:p>
        </p:txBody>
      </p:sp>
      <p:sp>
        <p:nvSpPr>
          <p:cNvPr id="22" name="Text Placeholder 21">
            <a:extLst>
              <a:ext uri="{FF2B5EF4-FFF2-40B4-BE49-F238E27FC236}">
                <a16:creationId xmlns:a16="http://schemas.microsoft.com/office/drawing/2014/main" id="{2EA94D03-6F88-4A4A-91EC-5FDA261C08DA}"/>
              </a:ext>
            </a:extLst>
          </p:cNvPr>
          <p:cNvSpPr>
            <a:spLocks noGrp="1"/>
          </p:cNvSpPr>
          <p:nvPr>
            <p:ph type="body" sz="quarter" idx="10" hasCustomPrompt="1"/>
          </p:nvPr>
        </p:nvSpPr>
        <p:spPr>
          <a:xfrm>
            <a:off x="390247" y="5355204"/>
            <a:ext cx="3134562" cy="358992"/>
          </a:xfrm>
        </p:spPr>
        <p:txBody>
          <a:bodyPr>
            <a:normAutofit/>
          </a:bodyPr>
          <a:lstStyle>
            <a:lvl1pPr marL="0" indent="0" algn="l">
              <a:buNone/>
              <a:defRPr sz="1800">
                <a:solidFill>
                  <a:schemeClr val="tx1"/>
                </a:solidFill>
              </a:defRPr>
            </a:lvl1pPr>
          </a:lstStyle>
          <a:p>
            <a:pPr lvl="0"/>
            <a:r>
              <a:rPr lang="en-US"/>
              <a:t>Insert Date Here</a:t>
            </a:r>
            <a:endParaRPr lang="en-GB"/>
          </a:p>
        </p:txBody>
      </p:sp>
      <p:pic>
        <p:nvPicPr>
          <p:cNvPr id="12" name="Picture 11" descr="OIA logo">
            <a:extLst>
              <a:ext uri="{FF2B5EF4-FFF2-40B4-BE49-F238E27FC236}">
                <a16:creationId xmlns:a16="http://schemas.microsoft.com/office/drawing/2014/main" id="{1CB9DB34-25AF-4A80-8EB8-08E99D2316E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1796" y="349135"/>
            <a:ext cx="1689042" cy="710520"/>
          </a:xfrm>
          <a:prstGeom prst="rect">
            <a:avLst/>
          </a:prstGeom>
        </p:spPr>
      </p:pic>
      <p:pic>
        <p:nvPicPr>
          <p:cNvPr id="10" name="Picture 9" descr="Twitter logo">
            <a:extLst>
              <a:ext uri="{FF2B5EF4-FFF2-40B4-BE49-F238E27FC236}">
                <a16:creationId xmlns:a16="http://schemas.microsoft.com/office/drawing/2014/main" id="{61F10153-F429-42B4-874A-273FB236C9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44592" y="6243725"/>
            <a:ext cx="617377" cy="614275"/>
          </a:xfrm>
          <a:prstGeom prst="rect">
            <a:avLst/>
          </a:prstGeom>
        </p:spPr>
      </p:pic>
      <p:pic>
        <p:nvPicPr>
          <p:cNvPr id="11" name="Picture 10" descr="LinkedIn Icon">
            <a:extLst>
              <a:ext uri="{FF2B5EF4-FFF2-40B4-BE49-F238E27FC236}">
                <a16:creationId xmlns:a16="http://schemas.microsoft.com/office/drawing/2014/main" id="{C1772534-61F5-4704-B966-914256EF93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56252" y="6245085"/>
            <a:ext cx="547897" cy="545144"/>
          </a:xfrm>
          <a:prstGeom prst="rect">
            <a:avLst/>
          </a:prstGeom>
        </p:spPr>
      </p:pic>
      <p:pic>
        <p:nvPicPr>
          <p:cNvPr id="14" name="Picture 13" descr="Instagram icon">
            <a:extLst>
              <a:ext uri="{FF2B5EF4-FFF2-40B4-BE49-F238E27FC236}">
                <a16:creationId xmlns:a16="http://schemas.microsoft.com/office/drawing/2014/main" id="{269EEA2F-F131-4515-A935-8B25C057CB0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698432" y="6243725"/>
            <a:ext cx="547898" cy="546504"/>
          </a:xfrm>
          <a:prstGeom prst="rect">
            <a:avLst/>
          </a:prstGeom>
        </p:spPr>
      </p:pic>
      <p:sp>
        <p:nvSpPr>
          <p:cNvPr id="5" name="Picture Placeholder 4">
            <a:extLst>
              <a:ext uri="{FF2B5EF4-FFF2-40B4-BE49-F238E27FC236}">
                <a16:creationId xmlns:a16="http://schemas.microsoft.com/office/drawing/2014/main" id="{1A85CBF5-0764-41F7-A984-5756E68F93DC}"/>
              </a:ext>
            </a:extLst>
          </p:cNvPr>
          <p:cNvSpPr>
            <a:spLocks noGrp="1"/>
          </p:cNvSpPr>
          <p:nvPr>
            <p:ph type="pic" sz="quarter" idx="11"/>
          </p:nvPr>
        </p:nvSpPr>
        <p:spPr>
          <a:xfrm>
            <a:off x="7440613" y="0"/>
            <a:ext cx="4751387" cy="6858000"/>
          </a:xfrm>
        </p:spPr>
        <p:txBody>
          <a:bodyPr/>
          <a:lstStyle/>
          <a:p>
            <a:endParaRPr lang="en-GB"/>
          </a:p>
        </p:txBody>
      </p:sp>
    </p:spTree>
    <p:extLst>
      <p:ext uri="{BB962C8B-B14F-4D97-AF65-F5344CB8AC3E}">
        <p14:creationId xmlns:p14="http://schemas.microsoft.com/office/powerpoint/2010/main" val="1990186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861E1F-982A-4E39-A16C-C68B2A51164A}"/>
              </a:ext>
            </a:extLst>
          </p:cNvPr>
          <p:cNvSpPr/>
          <p:nvPr userDrawn="1"/>
        </p:nvSpPr>
        <p:spPr>
          <a:xfrm>
            <a:off x="0" y="0"/>
            <a:ext cx="12258675" cy="1907455"/>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B11060"/>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4D8CAA15-B2B5-4786-ACA8-F6325B3171D5}"/>
              </a:ext>
            </a:extLst>
          </p:cNvPr>
          <p:cNvSpPr>
            <a:spLocks noGrp="1"/>
          </p:cNvSpPr>
          <p:nvPr>
            <p:ph type="title" hasCustomPrompt="1"/>
          </p:nvPr>
        </p:nvSpPr>
        <p:spPr>
          <a:xfrm>
            <a:off x="401639" y="290945"/>
            <a:ext cx="5889735" cy="1325563"/>
          </a:xfrm>
        </p:spPr>
        <p:txBody>
          <a:bodyPr/>
          <a:lstStyle>
            <a:lvl1pPr>
              <a:defRPr>
                <a:solidFill>
                  <a:schemeClr val="bg2"/>
                </a:solidFill>
              </a:defRPr>
            </a:lvl1pPr>
          </a:lstStyle>
          <a:p>
            <a:r>
              <a:rPr lang="en-US"/>
              <a:t>Insert Title Here</a:t>
            </a:r>
            <a:endParaRPr lang="en-GB"/>
          </a:p>
        </p:txBody>
      </p:sp>
      <p:sp>
        <p:nvSpPr>
          <p:cNvPr id="7" name="Text Placeholder 6">
            <a:extLst>
              <a:ext uri="{FF2B5EF4-FFF2-40B4-BE49-F238E27FC236}">
                <a16:creationId xmlns:a16="http://schemas.microsoft.com/office/drawing/2014/main" id="{7B8816A2-8C1F-46E8-894F-0162B753E186}"/>
              </a:ext>
            </a:extLst>
          </p:cNvPr>
          <p:cNvSpPr>
            <a:spLocks noGrp="1"/>
          </p:cNvSpPr>
          <p:nvPr>
            <p:ph type="body" sz="quarter" idx="13" hasCustomPrompt="1"/>
          </p:nvPr>
        </p:nvSpPr>
        <p:spPr>
          <a:xfrm>
            <a:off x="401639" y="2143125"/>
            <a:ext cx="10304462" cy="4310227"/>
          </a:xfrm>
        </p:spPr>
        <p:txBody>
          <a:bodyPr/>
          <a:lstStyle>
            <a:lvl1pPr marL="0" indent="0">
              <a:buNone/>
              <a:defRPr>
                <a:latin typeface="Segoe UI Light" panose="020B0502040204020203" pitchFamily="34" charset="0"/>
                <a:cs typeface="Segoe UI Light" panose="020B0502040204020203" pitchFamily="34" charset="0"/>
              </a:defRPr>
            </a:lvl1pPr>
          </a:lstStyle>
          <a:p>
            <a:pPr lvl="0"/>
            <a:r>
              <a:rPr lang="en-US"/>
              <a:t>Insert sentences here.</a:t>
            </a:r>
            <a:endParaRPr lang="en-GB"/>
          </a:p>
        </p:txBody>
      </p:sp>
      <p:pic>
        <p:nvPicPr>
          <p:cNvPr id="6" name="Picture 5">
            <a:extLst>
              <a:ext uri="{FF2B5EF4-FFF2-40B4-BE49-F238E27FC236}">
                <a16:creationId xmlns:a16="http://schemas.microsoft.com/office/drawing/2014/main" id="{21B9A5EF-FEF1-4CB9-80AD-A130E4C57D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0299" y="404648"/>
            <a:ext cx="2451604" cy="1228859"/>
          </a:xfrm>
          <a:prstGeom prst="rect">
            <a:avLst/>
          </a:prstGeom>
        </p:spPr>
      </p:pic>
    </p:spTree>
    <p:extLst>
      <p:ext uri="{BB962C8B-B14F-4D97-AF65-F5344CB8AC3E}">
        <p14:creationId xmlns:p14="http://schemas.microsoft.com/office/powerpoint/2010/main" val="92335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A1EE3EA-361C-4975-B7CA-A08777192E78}"/>
              </a:ext>
            </a:extLst>
          </p:cNvPr>
          <p:cNvSpPr/>
          <p:nvPr userDrawn="1"/>
        </p:nvSpPr>
        <p:spPr>
          <a:xfrm>
            <a:off x="0" y="0"/>
            <a:ext cx="12286264"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7" name="Rectangle 16">
            <a:extLst>
              <a:ext uri="{FF2B5EF4-FFF2-40B4-BE49-F238E27FC236}">
                <a16:creationId xmlns:a16="http://schemas.microsoft.com/office/drawing/2014/main" id="{5A047DF6-BFD5-45DA-8B7D-3B14A5CDBDFB}"/>
              </a:ext>
            </a:extLst>
          </p:cNvPr>
          <p:cNvSpPr/>
          <p:nvPr userDrawn="1"/>
        </p:nvSpPr>
        <p:spPr>
          <a:xfrm>
            <a:off x="-124692" y="2567151"/>
            <a:ext cx="12410955" cy="17236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490AB80F-F450-4B52-9FDE-E862D275E409}"/>
              </a:ext>
            </a:extLst>
          </p:cNvPr>
          <p:cNvSpPr>
            <a:spLocks noGrp="1"/>
          </p:cNvSpPr>
          <p:nvPr>
            <p:ph type="title" hasCustomPrompt="1"/>
          </p:nvPr>
        </p:nvSpPr>
        <p:spPr>
          <a:xfrm>
            <a:off x="3212318" y="2766217"/>
            <a:ext cx="5767364" cy="1325563"/>
          </a:xfrm>
        </p:spPr>
        <p:txBody>
          <a:bodyPr/>
          <a:lstStyle>
            <a:lvl1pPr>
              <a:defRPr>
                <a:solidFill>
                  <a:schemeClr val="bg1"/>
                </a:solidFill>
              </a:defRPr>
            </a:lvl1pPr>
          </a:lstStyle>
          <a:p>
            <a:r>
              <a:rPr lang="en-US"/>
              <a:t>Insert Title Here</a:t>
            </a:r>
            <a:endParaRPr lang="en-GB"/>
          </a:p>
        </p:txBody>
      </p:sp>
      <p:pic>
        <p:nvPicPr>
          <p:cNvPr id="4" name="Picture 3">
            <a:extLst>
              <a:ext uri="{FF2B5EF4-FFF2-40B4-BE49-F238E27FC236}">
                <a16:creationId xmlns:a16="http://schemas.microsoft.com/office/drawing/2014/main" id="{F06A1848-A711-4ED0-BE2B-1C9645E2A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01942" y="0"/>
            <a:ext cx="2649452" cy="1328030"/>
          </a:xfrm>
          <a:prstGeom prst="rect">
            <a:avLst/>
          </a:prstGeom>
        </p:spPr>
      </p:pic>
    </p:spTree>
    <p:extLst>
      <p:ext uri="{BB962C8B-B14F-4D97-AF65-F5344CB8AC3E}">
        <p14:creationId xmlns:p14="http://schemas.microsoft.com/office/powerpoint/2010/main" val="2642721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047DF6-BFD5-45DA-8B7D-3B14A5CDBDFB}"/>
              </a:ext>
            </a:extLst>
          </p:cNvPr>
          <p:cNvSpPr/>
          <p:nvPr userDrawn="1"/>
        </p:nvSpPr>
        <p:spPr>
          <a:xfrm>
            <a:off x="0" y="0"/>
            <a:ext cx="12192000" cy="1730755"/>
          </a:xfrm>
          <a:prstGeom prst="rect">
            <a:avLst/>
          </a:prstGeom>
          <a:solidFill>
            <a:srgbClr val="B11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490AB80F-F450-4B52-9FDE-E862D275E409}"/>
              </a:ext>
            </a:extLst>
          </p:cNvPr>
          <p:cNvSpPr>
            <a:spLocks noGrp="1"/>
          </p:cNvSpPr>
          <p:nvPr>
            <p:ph type="title" hasCustomPrompt="1"/>
          </p:nvPr>
        </p:nvSpPr>
        <p:spPr>
          <a:xfrm>
            <a:off x="402209" y="270880"/>
            <a:ext cx="5767364" cy="1325563"/>
          </a:xfrm>
        </p:spPr>
        <p:txBody>
          <a:bodyPr/>
          <a:lstStyle>
            <a:lvl1pPr>
              <a:defRPr>
                <a:solidFill>
                  <a:schemeClr val="bg2"/>
                </a:solidFill>
              </a:defRPr>
            </a:lvl1pPr>
          </a:lstStyle>
          <a:p>
            <a:r>
              <a:rPr lang="en-US"/>
              <a:t>Insert Title Here</a:t>
            </a:r>
            <a:endParaRPr lang="en-GB"/>
          </a:p>
        </p:txBody>
      </p:sp>
      <p:sp>
        <p:nvSpPr>
          <p:cNvPr id="18" name="TextBox 17">
            <a:extLst>
              <a:ext uri="{FF2B5EF4-FFF2-40B4-BE49-F238E27FC236}">
                <a16:creationId xmlns:a16="http://schemas.microsoft.com/office/drawing/2014/main" id="{ACCDDF81-0413-47F1-87FE-7D1C018E7D4D}"/>
              </a:ext>
            </a:extLst>
          </p:cNvPr>
          <p:cNvSpPr txBox="1"/>
          <p:nvPr userDrawn="1"/>
        </p:nvSpPr>
        <p:spPr>
          <a:xfrm>
            <a:off x="402209" y="1927562"/>
            <a:ext cx="9740277" cy="340907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Website: </a:t>
            </a:r>
            <a:r>
              <a:rPr kumimoji="0" lang="en-GB" altLang="en-US" sz="24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rPr>
              <a:t>www.oiahe.org.uk </a:t>
            </a:r>
            <a:endPar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Telephone: </a:t>
            </a:r>
            <a:r>
              <a:rPr kumimoji="0" lang="en-GB" altLang="en-US" sz="24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rPr>
              <a:t>0118 959 9813</a:t>
            </a:r>
            <a:endPar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General Email Enquiries: </a:t>
            </a:r>
            <a:r>
              <a:rPr kumimoji="0" lang="en-GB" altLang="en-US" sz="2400" b="0" i="0" u="none" strike="noStrike" kern="1200" cap="none" spc="0" normalizeH="0" baseline="0" noProof="0">
                <a:ln>
                  <a:noFill/>
                </a:ln>
                <a:solidFill>
                  <a:srgbClr val="0068AF"/>
                </a:solidFill>
                <a:effectLst/>
                <a:uLnTx/>
                <a:uFillTx/>
                <a:latin typeface="Segoe UI Light" panose="020B0502040204020203" pitchFamily="34" charset="0"/>
                <a:ea typeface="+mn-ea"/>
                <a:cs typeface="Segoe UI Light" panose="020B0502040204020203" pitchFamily="34" charset="0"/>
                <a:hlinkClick r:id="rId2">
                  <a:extLst>
                    <a:ext uri="{A12FA001-AC4F-418D-AE19-62706E023703}">
                      <ahyp:hlinkClr xmlns:ahyp="http://schemas.microsoft.com/office/drawing/2018/hyperlinkcolor" val="tx"/>
                    </a:ext>
                  </a:extLst>
                </a:hlinkClick>
              </a:rPr>
              <a:t>enquiries@oiahe.org.uk</a:t>
            </a:r>
            <a:endParaRPr kumimoji="0" lang="en-US" sz="2400" b="0" i="0" u="none" strike="noStrike" kern="1200" cap="none" spc="0" normalizeH="0" baseline="0" noProof="0">
              <a:ln>
                <a:noFill/>
              </a:ln>
              <a:solidFill>
                <a:srgbClr val="0068AF"/>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US" sz="2400" b="0" i="0" u="none" strike="noStrike" kern="1200" cap="none" spc="0" normalizeH="0" baseline="0" noProof="0">
                <a:ln>
                  <a:noFill/>
                </a:ln>
                <a:solidFill>
                  <a:srgbClr val="000000"/>
                </a:solidFill>
                <a:effectLst/>
                <a:uLnTx/>
                <a:uFillTx/>
                <a:latin typeface="Segoe UI Semibold" panose="020B0702040204020203" pitchFamily="34" charset="0"/>
                <a:ea typeface="+mn-ea"/>
                <a:cs typeface="Segoe UI Semibold" panose="020B0702040204020203" pitchFamily="34" charset="0"/>
              </a:rPr>
              <a:t>Outreach: </a:t>
            </a:r>
            <a:r>
              <a:rPr kumimoji="0" lang="en-GB" altLang="en-US" sz="2400" b="0" i="0" u="sng" strike="noStrike" kern="1200" cap="none" spc="0" normalizeH="0" baseline="0" noProof="0">
                <a:ln>
                  <a:noFill/>
                </a:ln>
                <a:solidFill>
                  <a:srgbClr val="0068AF"/>
                </a:solidFill>
                <a:effectLst/>
                <a:uLnTx/>
                <a:uFillTx/>
                <a:latin typeface="Segoe UI Light" panose="020B0502040204020203" pitchFamily="34" charset="0"/>
                <a:ea typeface="+mn-ea"/>
                <a:cs typeface="Segoe UI Light" panose="020B0502040204020203" pitchFamily="34" charset="0"/>
                <a:hlinkClick r:id="rId3">
                  <a:extLst>
                    <a:ext uri="{A12FA001-AC4F-418D-AE19-62706E023703}">
                      <ahyp:hlinkClr xmlns:ahyp="http://schemas.microsoft.com/office/drawing/2018/hyperlinkcolor" val="tx"/>
                    </a:ext>
                  </a:extLst>
                </a:hlinkClick>
              </a:rPr>
              <a:t>outreach@oiahe.org.uk</a:t>
            </a:r>
            <a:endParaRPr kumimoji="0" lang="en-GB" altLang="en-US" sz="2400" b="0" i="0" u="sng" strike="noStrike" kern="1200" cap="none" spc="0" normalizeH="0" baseline="0" noProof="0">
              <a:ln>
                <a:noFill/>
              </a:ln>
              <a:solidFill>
                <a:srgbClr val="0068AF"/>
              </a:solidFill>
              <a:effectLst/>
              <a:uLnTx/>
              <a:uFillTx/>
              <a:latin typeface="Segoe UI Light" panose="020B0502040204020203" pitchFamily="34" charset="0"/>
              <a:ea typeface="+mn-ea"/>
              <a:cs typeface="Segoe UI Light" panose="020B05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kumimoji="0" lang="en-GB" altLang="en-US" sz="2400" b="0" i="0" u="none" strike="noStrike" kern="1200" cap="none" spc="0" normalizeH="0" baseline="0" noProof="0">
                <a:ln>
                  <a:noFill/>
                </a:ln>
                <a:solidFill>
                  <a:srgbClr val="000000"/>
                </a:solidFill>
                <a:effectLst/>
                <a:uLnTx/>
                <a:uFillTx/>
                <a:latin typeface="Segoe UI Semibold"/>
                <a:ea typeface="+mn-ea"/>
                <a:cs typeface="Segoe UI Light" panose="020B0502040204020203" pitchFamily="34" charset="0"/>
              </a:rPr>
              <a:t>Follow us:</a:t>
            </a:r>
          </a:p>
        </p:txBody>
      </p:sp>
      <p:sp>
        <p:nvSpPr>
          <p:cNvPr id="22" name="TextBox 21">
            <a:extLst>
              <a:ext uri="{FF2B5EF4-FFF2-40B4-BE49-F238E27FC236}">
                <a16:creationId xmlns:a16="http://schemas.microsoft.com/office/drawing/2014/main" id="{4B701A50-0006-48C7-A43F-FEE90F65DA09}"/>
              </a:ext>
            </a:extLst>
          </p:cNvPr>
          <p:cNvSpPr txBox="1"/>
          <p:nvPr userDrawn="1"/>
        </p:nvSpPr>
        <p:spPr>
          <a:xfrm>
            <a:off x="3104916" y="4928817"/>
            <a:ext cx="3857601"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rPr>
              <a:t>@oiahe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rPr>
              <a:t>Office of the Independent Adjudicator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rPr>
              <a:t>officeindependentadjudicator</a:t>
            </a:r>
            <a:endParaRPr kumimoji="0" lang="en-GB" sz="1800" b="0" i="0" u="none" strike="noStrike" kern="1200" cap="none" spc="0" normalizeH="0" baseline="0" noProof="0">
              <a:ln>
                <a:noFill/>
              </a:ln>
              <a:solidFill>
                <a:srgbClr val="000000"/>
              </a:solidFill>
              <a:effectLst/>
              <a:uLnTx/>
              <a:uFillTx/>
              <a:latin typeface="Segoe UI Light" panose="020B0502040204020203" pitchFamily="34" charset="0"/>
              <a:ea typeface="+mn-ea"/>
              <a:cs typeface="Segoe UI Light" panose="020B0502040204020203" pitchFamily="34" charset="0"/>
            </a:endParaRPr>
          </a:p>
        </p:txBody>
      </p:sp>
      <p:pic>
        <p:nvPicPr>
          <p:cNvPr id="13" name="Picture 12" descr="Twitter logo">
            <a:extLst>
              <a:ext uri="{FF2B5EF4-FFF2-40B4-BE49-F238E27FC236}">
                <a16:creationId xmlns:a16="http://schemas.microsoft.com/office/drawing/2014/main" id="{A8466C84-3B46-4941-92F0-41D1675E8A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534503" y="4884243"/>
            <a:ext cx="511946" cy="509374"/>
          </a:xfrm>
          <a:prstGeom prst="rect">
            <a:avLst/>
          </a:prstGeom>
        </p:spPr>
      </p:pic>
      <p:pic>
        <p:nvPicPr>
          <p:cNvPr id="15" name="Picture 14" descr="LinkedIn Icon">
            <a:extLst>
              <a:ext uri="{FF2B5EF4-FFF2-40B4-BE49-F238E27FC236}">
                <a16:creationId xmlns:a16="http://schemas.microsoft.com/office/drawing/2014/main" id="{1FDFE5F7-DE2C-429C-B7C3-7B8A0D69D8B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604471" y="5450597"/>
            <a:ext cx="383511" cy="381584"/>
          </a:xfrm>
          <a:prstGeom prst="rect">
            <a:avLst/>
          </a:prstGeom>
        </p:spPr>
      </p:pic>
      <p:pic>
        <p:nvPicPr>
          <p:cNvPr id="16" name="Picture 15" descr="Instagram icon">
            <a:extLst>
              <a:ext uri="{FF2B5EF4-FFF2-40B4-BE49-F238E27FC236}">
                <a16:creationId xmlns:a16="http://schemas.microsoft.com/office/drawing/2014/main" id="{BBDB541B-2487-441F-8C2D-0B7852964C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611890" y="6017054"/>
            <a:ext cx="381019" cy="380050"/>
          </a:xfrm>
          <a:prstGeom prst="rect">
            <a:avLst/>
          </a:prstGeom>
        </p:spPr>
      </p:pic>
      <p:pic>
        <p:nvPicPr>
          <p:cNvPr id="19" name="Picture 18" descr="OIA logo">
            <a:extLst>
              <a:ext uri="{FF2B5EF4-FFF2-40B4-BE49-F238E27FC236}">
                <a16:creationId xmlns:a16="http://schemas.microsoft.com/office/drawing/2014/main" id="{8DBF1DD8-0789-42E1-9299-8BC27E36F9D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86750" y="3424468"/>
            <a:ext cx="3075547" cy="1293773"/>
          </a:xfrm>
          <a:prstGeom prst="rect">
            <a:avLst/>
          </a:prstGeom>
        </p:spPr>
      </p:pic>
    </p:spTree>
    <p:extLst>
      <p:ext uri="{BB962C8B-B14F-4D97-AF65-F5344CB8AC3E}">
        <p14:creationId xmlns:p14="http://schemas.microsoft.com/office/powerpoint/2010/main" val="2202005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93F2-954B-4F4D-9767-01E7E78AC3CC}"/>
              </a:ext>
            </a:extLst>
          </p:cNvPr>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390C82DC-3E45-4718-8773-0221B00C10F4}"/>
              </a:ext>
            </a:extLst>
          </p:cNvPr>
          <p:cNvSpPr>
            <a:spLocks noGrp="1"/>
          </p:cNvSpPr>
          <p:nvPr>
            <p:ph type="dt" sz="half" idx="10"/>
          </p:nvPr>
        </p:nvSpPr>
        <p:spPr/>
        <p:txBody>
          <a:bodyPr/>
          <a:lstStyle>
            <a:lvl1pPr>
              <a:defRPr/>
            </a:lvl1pPr>
          </a:lstStyle>
          <a:p>
            <a:pPr>
              <a:defRPr/>
            </a:pPr>
            <a:fld id="{AC991D07-8777-4072-AA40-C3F7B102519E}" type="datetimeFigureOut">
              <a:rPr lang="en-GB"/>
              <a:pPr>
                <a:defRPr/>
              </a:pPr>
              <a:t>20/01/2025</a:t>
            </a:fld>
            <a:endParaRPr lang="en-GB"/>
          </a:p>
        </p:txBody>
      </p:sp>
      <p:sp>
        <p:nvSpPr>
          <p:cNvPr id="4" name="Footer Placeholder 4">
            <a:extLst>
              <a:ext uri="{FF2B5EF4-FFF2-40B4-BE49-F238E27FC236}">
                <a16:creationId xmlns:a16="http://schemas.microsoft.com/office/drawing/2014/main" id="{B19939A0-79D1-47A2-BBFA-B772162CE9C8}"/>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FAA665A5-5D20-4D47-862E-62FE8D284D9E}"/>
              </a:ext>
            </a:extLst>
          </p:cNvPr>
          <p:cNvSpPr>
            <a:spLocks noGrp="1"/>
          </p:cNvSpPr>
          <p:nvPr>
            <p:ph type="sldNum" sz="quarter" idx="12"/>
          </p:nvPr>
        </p:nvSpPr>
        <p:spPr/>
        <p:txBody>
          <a:bodyPr/>
          <a:lstStyle>
            <a:lvl1pPr>
              <a:defRPr/>
            </a:lvl1pPr>
          </a:lstStyle>
          <a:p>
            <a:pPr>
              <a:defRPr/>
            </a:pPr>
            <a:fld id="{9760A7C9-AB8C-4FC8-AACD-4AABEF90E3AC}" type="slidenum">
              <a:rPr lang="en-GB"/>
              <a:pPr>
                <a:defRPr/>
              </a:pPr>
              <a:t>‹#›</a:t>
            </a:fld>
            <a:endParaRPr lang="en-GB"/>
          </a:p>
        </p:txBody>
      </p:sp>
    </p:spTree>
    <p:extLst>
      <p:ext uri="{BB962C8B-B14F-4D97-AF65-F5344CB8AC3E}">
        <p14:creationId xmlns:p14="http://schemas.microsoft.com/office/powerpoint/2010/main" val="2942930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047DF6-BFD5-45DA-8B7D-3B14A5CDBDFB}"/>
              </a:ext>
            </a:extLst>
          </p:cNvPr>
          <p:cNvSpPr/>
          <p:nvPr userDrawn="1"/>
        </p:nvSpPr>
        <p:spPr>
          <a:xfrm>
            <a:off x="0" y="0"/>
            <a:ext cx="12192000" cy="1730755"/>
          </a:xfrm>
          <a:prstGeom prst="rect">
            <a:avLst/>
          </a:prstGeom>
          <a:solidFill>
            <a:srgbClr val="B11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90AB80F-F450-4B52-9FDE-E862D275E409}"/>
              </a:ext>
            </a:extLst>
          </p:cNvPr>
          <p:cNvSpPr>
            <a:spLocks noGrp="1"/>
          </p:cNvSpPr>
          <p:nvPr>
            <p:ph type="title" hasCustomPrompt="1"/>
          </p:nvPr>
        </p:nvSpPr>
        <p:spPr>
          <a:xfrm>
            <a:off x="402209" y="270880"/>
            <a:ext cx="5767364" cy="1325563"/>
          </a:xfrm>
        </p:spPr>
        <p:txBody>
          <a:bodyPr/>
          <a:lstStyle>
            <a:lvl1pPr>
              <a:defRPr>
                <a:solidFill>
                  <a:schemeClr val="bg2"/>
                </a:solidFill>
              </a:defRPr>
            </a:lvl1pPr>
          </a:lstStyle>
          <a:p>
            <a:r>
              <a:rPr lang="en-US"/>
              <a:t>Insert Title Here</a:t>
            </a:r>
            <a:endParaRPr lang="en-GB"/>
          </a:p>
        </p:txBody>
      </p:sp>
      <p:sp>
        <p:nvSpPr>
          <p:cNvPr id="18" name="TextBox 17">
            <a:extLst>
              <a:ext uri="{FF2B5EF4-FFF2-40B4-BE49-F238E27FC236}">
                <a16:creationId xmlns:a16="http://schemas.microsoft.com/office/drawing/2014/main" id="{ACCDDF81-0413-47F1-87FE-7D1C018E7D4D}"/>
              </a:ext>
            </a:extLst>
          </p:cNvPr>
          <p:cNvSpPr txBox="1"/>
          <p:nvPr userDrawn="1"/>
        </p:nvSpPr>
        <p:spPr>
          <a:xfrm>
            <a:off x="402209" y="1927562"/>
            <a:ext cx="9740277" cy="3409075"/>
          </a:xfrm>
          <a:prstGeom prst="rect">
            <a:avLst/>
          </a:prstGeom>
          <a:noFill/>
        </p:spPr>
        <p:txBody>
          <a:bodyPr wrap="square" rtlCol="0">
            <a:spAutoFit/>
          </a:bodyPr>
          <a:lstStyle/>
          <a:p>
            <a:pPr>
              <a:lnSpc>
                <a:spcPct val="150000"/>
              </a:lnSpc>
              <a:spcBef>
                <a:spcPts val="600"/>
              </a:spcBef>
              <a:spcAft>
                <a:spcPts val="600"/>
              </a:spcAft>
            </a:pPr>
            <a:r>
              <a:rPr lang="en-US" sz="2400">
                <a:solidFill>
                  <a:schemeClr val="tx2"/>
                </a:solidFill>
                <a:latin typeface="Segoe UI Semibold" panose="020B0702040204020203" pitchFamily="34" charset="0"/>
                <a:cs typeface="Segoe UI Semibold" panose="020B0702040204020203" pitchFamily="34" charset="0"/>
              </a:rPr>
              <a:t>Website: </a:t>
            </a:r>
            <a:r>
              <a:rPr lang="en-GB" altLang="en-US" sz="2400">
                <a:solidFill>
                  <a:schemeClr val="tx2"/>
                </a:solidFill>
                <a:latin typeface="Segoe UI Light" panose="020B0502040204020203" pitchFamily="34" charset="0"/>
                <a:cs typeface="Segoe UI Light" panose="020B0502040204020203" pitchFamily="34" charset="0"/>
              </a:rPr>
              <a:t>www.oiahe.org.uk </a:t>
            </a:r>
            <a:endParaRPr lang="en-US" sz="2400">
              <a:solidFill>
                <a:schemeClr val="tx2"/>
              </a:solidFill>
              <a:latin typeface="Segoe UI Semibold" panose="020B0702040204020203" pitchFamily="34" charset="0"/>
              <a:cs typeface="Segoe UI Semibold" panose="020B07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lang="en-US" sz="2400">
                <a:solidFill>
                  <a:schemeClr val="tx2"/>
                </a:solidFill>
                <a:latin typeface="Segoe UI Semibold" panose="020B0702040204020203" pitchFamily="34" charset="0"/>
                <a:cs typeface="Segoe UI Semibold" panose="020B0702040204020203" pitchFamily="34" charset="0"/>
              </a:rPr>
              <a:t>Telephone: </a:t>
            </a:r>
            <a:r>
              <a:rPr lang="en-GB" altLang="en-US" sz="2400">
                <a:solidFill>
                  <a:schemeClr val="tx2"/>
                </a:solidFill>
                <a:latin typeface="Segoe UI Light" panose="020B0502040204020203" pitchFamily="34" charset="0"/>
                <a:cs typeface="Segoe UI Light" panose="020B0502040204020203" pitchFamily="34" charset="0"/>
              </a:rPr>
              <a:t>0118 959 9813</a:t>
            </a:r>
            <a:endParaRPr lang="en-US" sz="2400">
              <a:solidFill>
                <a:schemeClr val="tx2"/>
              </a:solidFill>
              <a:latin typeface="Segoe UI Semibold" panose="020B0702040204020203" pitchFamily="34" charset="0"/>
              <a:cs typeface="Segoe UI Semibold" panose="020B0702040204020203" pitchFamily="34" charset="0"/>
            </a:endParaRPr>
          </a:p>
          <a:p>
            <a:pPr>
              <a:lnSpc>
                <a:spcPct val="150000"/>
              </a:lnSpc>
              <a:spcBef>
                <a:spcPts val="600"/>
              </a:spcBef>
              <a:spcAft>
                <a:spcPts val="600"/>
              </a:spcAft>
            </a:pPr>
            <a:r>
              <a:rPr lang="en-US" sz="2400">
                <a:solidFill>
                  <a:schemeClr val="tx2"/>
                </a:solidFill>
                <a:latin typeface="Segoe UI Semibold" panose="020B0702040204020203" pitchFamily="34" charset="0"/>
                <a:cs typeface="Segoe UI Semibold" panose="020B0702040204020203" pitchFamily="34" charset="0"/>
              </a:rPr>
              <a:t>General Email Enquiries: </a:t>
            </a:r>
            <a:r>
              <a:rPr lang="en-GB" altLang="en-US" sz="2400" i="0" u="none">
                <a:solidFill>
                  <a:srgbClr val="0068AF"/>
                </a:solidFill>
                <a:latin typeface="Segoe UI Light" panose="020B0502040204020203" pitchFamily="34" charset="0"/>
                <a:cs typeface="Segoe UI Light" panose="020B0502040204020203" pitchFamily="34" charset="0"/>
                <a:hlinkClick r:id="rId2">
                  <a:extLst>
                    <a:ext uri="{A12FA001-AC4F-418D-AE19-62706E023703}">
                      <ahyp:hlinkClr xmlns:ahyp="http://schemas.microsoft.com/office/drawing/2018/hyperlinkcolor" val="tx"/>
                    </a:ext>
                  </a:extLst>
                </a:hlinkClick>
              </a:rPr>
              <a:t>enquiries@oiahe.org.uk</a:t>
            </a:r>
            <a:endParaRPr lang="en-US" sz="2400">
              <a:solidFill>
                <a:srgbClr val="0068AF"/>
              </a:solidFill>
              <a:latin typeface="Segoe UI Semibold" panose="020B0702040204020203" pitchFamily="34" charset="0"/>
              <a:cs typeface="Segoe UI Semibold" panose="020B07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lang="en-US" sz="2400">
                <a:solidFill>
                  <a:schemeClr val="tx2"/>
                </a:solidFill>
                <a:latin typeface="Segoe UI Semibold" panose="020B0702040204020203" pitchFamily="34" charset="0"/>
                <a:cs typeface="Segoe UI Semibold" panose="020B0702040204020203" pitchFamily="34" charset="0"/>
              </a:rPr>
              <a:t>Outreach: </a:t>
            </a:r>
            <a:r>
              <a:rPr lang="en-GB" altLang="en-US" sz="2400" u="sng">
                <a:solidFill>
                  <a:srgbClr val="0068AF"/>
                </a:solidFill>
                <a:latin typeface="Segoe UI Light" panose="020B0502040204020203" pitchFamily="34" charset="0"/>
                <a:cs typeface="Segoe UI Light" panose="020B0502040204020203" pitchFamily="34" charset="0"/>
                <a:hlinkClick r:id="rId3">
                  <a:extLst>
                    <a:ext uri="{A12FA001-AC4F-418D-AE19-62706E023703}">
                      <ahyp:hlinkClr xmlns:ahyp="http://schemas.microsoft.com/office/drawing/2018/hyperlinkcolor" val="tx"/>
                    </a:ext>
                  </a:extLst>
                </a:hlinkClick>
              </a:rPr>
              <a:t>outreach@oiahe.org.uk</a:t>
            </a:r>
            <a:endParaRPr lang="en-GB" altLang="en-US" sz="2400" u="sng">
              <a:solidFill>
                <a:srgbClr val="0068AF"/>
              </a:solidFill>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50000"/>
              </a:lnSpc>
              <a:spcBef>
                <a:spcPts val="600"/>
              </a:spcBef>
              <a:spcAft>
                <a:spcPts val="600"/>
              </a:spcAft>
              <a:buClrTx/>
              <a:buSzTx/>
              <a:buFontTx/>
              <a:buNone/>
              <a:tabLst/>
              <a:defRPr/>
            </a:pPr>
            <a:r>
              <a:rPr lang="en-GB" altLang="en-US" sz="2400" u="none">
                <a:solidFill>
                  <a:schemeClr val="tx2"/>
                </a:solidFill>
                <a:latin typeface="+mj-lt"/>
                <a:cs typeface="Segoe UI Light" panose="020B0502040204020203" pitchFamily="34" charset="0"/>
              </a:rPr>
              <a:t>Follow us:</a:t>
            </a:r>
          </a:p>
        </p:txBody>
      </p:sp>
      <p:sp>
        <p:nvSpPr>
          <p:cNvPr id="22" name="TextBox 21">
            <a:extLst>
              <a:ext uri="{FF2B5EF4-FFF2-40B4-BE49-F238E27FC236}">
                <a16:creationId xmlns:a16="http://schemas.microsoft.com/office/drawing/2014/main" id="{4B701A50-0006-48C7-A43F-FEE90F65DA09}"/>
              </a:ext>
            </a:extLst>
          </p:cNvPr>
          <p:cNvSpPr txBox="1"/>
          <p:nvPr userDrawn="1"/>
        </p:nvSpPr>
        <p:spPr>
          <a:xfrm>
            <a:off x="3104916" y="4928817"/>
            <a:ext cx="3857601" cy="1477328"/>
          </a:xfrm>
          <a:prstGeom prst="rect">
            <a:avLst/>
          </a:prstGeom>
          <a:noFill/>
        </p:spPr>
        <p:txBody>
          <a:bodyPr wrap="square" rtlCol="0">
            <a:spAutoFit/>
          </a:bodyPr>
          <a:lstStyle/>
          <a:p>
            <a:r>
              <a:rPr lang="en-US" sz="1800">
                <a:solidFill>
                  <a:schemeClr val="tx2"/>
                </a:solidFill>
                <a:latin typeface="Segoe UI Light" panose="020B0502040204020203" pitchFamily="34" charset="0"/>
                <a:cs typeface="Segoe UI Light" panose="020B0502040204020203" pitchFamily="34" charset="0"/>
              </a:rPr>
              <a:t>@oiahe</a:t>
            </a:r>
          </a:p>
          <a:p>
            <a:endParaRPr lang="en-US" sz="1800">
              <a:solidFill>
                <a:schemeClr val="tx2"/>
              </a:solidFill>
              <a:latin typeface="Segoe UI Light" panose="020B0502040204020203" pitchFamily="34" charset="0"/>
              <a:cs typeface="Segoe UI Light" panose="020B0502040204020203" pitchFamily="34" charset="0"/>
            </a:endParaRPr>
          </a:p>
          <a:p>
            <a:r>
              <a:rPr lang="en-GB" altLang="en-US" sz="1800">
                <a:solidFill>
                  <a:schemeClr val="tx2"/>
                </a:solidFill>
                <a:latin typeface="Segoe UI Light" panose="020B0502040204020203" pitchFamily="34" charset="0"/>
                <a:cs typeface="Segoe UI Light" panose="020B0502040204020203" pitchFamily="34" charset="0"/>
              </a:rPr>
              <a:t>Office of the Independent Adjudicator</a:t>
            </a:r>
          </a:p>
          <a:p>
            <a:endParaRPr lang="en-GB" sz="1800">
              <a:solidFill>
                <a:schemeClr val="tx2"/>
              </a:solidFill>
              <a:latin typeface="Segoe UI Light" panose="020B0502040204020203" pitchFamily="34" charset="0"/>
              <a:cs typeface="Segoe UI Light" panose="020B0502040204020203" pitchFamily="34" charset="0"/>
            </a:endParaRPr>
          </a:p>
          <a:p>
            <a:r>
              <a:rPr lang="en-GB" altLang="en-US" sz="1800">
                <a:solidFill>
                  <a:schemeClr val="tx2"/>
                </a:solidFill>
                <a:latin typeface="Segoe UI Light" panose="020B0502040204020203" pitchFamily="34" charset="0"/>
                <a:cs typeface="Segoe UI Light" panose="020B0502040204020203" pitchFamily="34" charset="0"/>
              </a:rPr>
              <a:t>officeindependentadjudicator</a:t>
            </a:r>
            <a:endParaRPr lang="en-GB" sz="1800">
              <a:solidFill>
                <a:schemeClr val="tx2"/>
              </a:solidFill>
              <a:latin typeface="Segoe UI Light" panose="020B0502040204020203" pitchFamily="34" charset="0"/>
              <a:cs typeface="Segoe UI Light" panose="020B0502040204020203" pitchFamily="34" charset="0"/>
            </a:endParaRPr>
          </a:p>
        </p:txBody>
      </p:sp>
      <p:pic>
        <p:nvPicPr>
          <p:cNvPr id="13" name="Picture 12" descr="Twitter logo">
            <a:extLst>
              <a:ext uri="{FF2B5EF4-FFF2-40B4-BE49-F238E27FC236}">
                <a16:creationId xmlns:a16="http://schemas.microsoft.com/office/drawing/2014/main" id="{A8466C84-3B46-4941-92F0-41D1675E8A6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34503" y="4884243"/>
            <a:ext cx="511946" cy="509374"/>
          </a:xfrm>
          <a:prstGeom prst="rect">
            <a:avLst/>
          </a:prstGeom>
        </p:spPr>
      </p:pic>
      <p:pic>
        <p:nvPicPr>
          <p:cNvPr id="15" name="Picture 14" descr="LinkedIn Icon">
            <a:extLst>
              <a:ext uri="{FF2B5EF4-FFF2-40B4-BE49-F238E27FC236}">
                <a16:creationId xmlns:a16="http://schemas.microsoft.com/office/drawing/2014/main" id="{1FDFE5F7-DE2C-429C-B7C3-7B8A0D69D8B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604471" y="5450597"/>
            <a:ext cx="383511" cy="381584"/>
          </a:xfrm>
          <a:prstGeom prst="rect">
            <a:avLst/>
          </a:prstGeom>
        </p:spPr>
      </p:pic>
      <p:pic>
        <p:nvPicPr>
          <p:cNvPr id="16" name="Picture 15" descr="Instagram icon">
            <a:extLst>
              <a:ext uri="{FF2B5EF4-FFF2-40B4-BE49-F238E27FC236}">
                <a16:creationId xmlns:a16="http://schemas.microsoft.com/office/drawing/2014/main" id="{BBDB541B-2487-441F-8C2D-0B7852964C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611890" y="6017054"/>
            <a:ext cx="381019" cy="380050"/>
          </a:xfrm>
          <a:prstGeom prst="rect">
            <a:avLst/>
          </a:prstGeom>
        </p:spPr>
      </p:pic>
      <p:pic>
        <p:nvPicPr>
          <p:cNvPr id="19" name="Picture 18" descr="OIA logo">
            <a:extLst>
              <a:ext uri="{FF2B5EF4-FFF2-40B4-BE49-F238E27FC236}">
                <a16:creationId xmlns:a16="http://schemas.microsoft.com/office/drawing/2014/main" id="{8DBF1DD8-0789-42E1-9299-8BC27E36F9DD}"/>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286750" y="3424468"/>
            <a:ext cx="3075547" cy="1293773"/>
          </a:xfrm>
          <a:prstGeom prst="rect">
            <a:avLst/>
          </a:prstGeom>
        </p:spPr>
      </p:pic>
    </p:spTree>
    <p:extLst>
      <p:ext uri="{BB962C8B-B14F-4D97-AF65-F5344CB8AC3E}">
        <p14:creationId xmlns:p14="http://schemas.microsoft.com/office/powerpoint/2010/main" val="457990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Questions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A1EE3EA-361C-4975-B7CA-A08777192E78}"/>
              </a:ext>
            </a:extLst>
          </p:cNvPr>
          <p:cNvSpPr/>
          <p:nvPr/>
        </p:nvSpPr>
        <p:spPr>
          <a:xfrm>
            <a:off x="0" y="0"/>
            <a:ext cx="12286264" cy="6858000"/>
          </a:xfrm>
          <a:prstGeom prst="rect">
            <a:avLst/>
          </a:prstGeom>
          <a:solidFill>
            <a:srgbClr val="B1006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A047DF6-BFD5-45DA-8B7D-3B14A5CDBDFB}"/>
              </a:ext>
            </a:extLst>
          </p:cNvPr>
          <p:cNvSpPr/>
          <p:nvPr/>
        </p:nvSpPr>
        <p:spPr>
          <a:xfrm>
            <a:off x="-124692" y="2567151"/>
            <a:ext cx="12410955" cy="17236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90AB80F-F450-4B52-9FDE-E862D275E409}"/>
              </a:ext>
            </a:extLst>
          </p:cNvPr>
          <p:cNvSpPr>
            <a:spLocks noGrp="1"/>
          </p:cNvSpPr>
          <p:nvPr>
            <p:ph type="title" hasCustomPrompt="1"/>
          </p:nvPr>
        </p:nvSpPr>
        <p:spPr>
          <a:xfrm>
            <a:off x="3212318" y="2766217"/>
            <a:ext cx="5767364" cy="1325563"/>
          </a:xfrm>
        </p:spPr>
        <p:txBody>
          <a:bodyPr/>
          <a:lstStyle>
            <a:lvl1pPr>
              <a:defRPr>
                <a:solidFill>
                  <a:schemeClr val="bg1"/>
                </a:solidFill>
              </a:defRPr>
            </a:lvl1pPr>
          </a:lstStyle>
          <a:p>
            <a:r>
              <a:rPr lang="en-US"/>
              <a:t>Insert Title Here</a:t>
            </a:r>
            <a:endParaRPr lang="en-GB"/>
          </a:p>
        </p:txBody>
      </p:sp>
      <p:pic>
        <p:nvPicPr>
          <p:cNvPr id="4" name="Picture 3">
            <a:extLst>
              <a:ext uri="{FF2B5EF4-FFF2-40B4-BE49-F238E27FC236}">
                <a16:creationId xmlns:a16="http://schemas.microsoft.com/office/drawing/2014/main" id="{F06A1848-A711-4ED0-BE2B-1C9645E2AAB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01942" y="0"/>
            <a:ext cx="2649452" cy="1328030"/>
          </a:xfrm>
          <a:prstGeom prst="rect">
            <a:avLst/>
          </a:prstGeom>
        </p:spPr>
      </p:pic>
    </p:spTree>
    <p:extLst>
      <p:ext uri="{BB962C8B-B14F-4D97-AF65-F5344CB8AC3E}">
        <p14:creationId xmlns:p14="http://schemas.microsoft.com/office/powerpoint/2010/main" val="3941707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ullet Poi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861E1F-982A-4E39-A16C-C68B2A51164A}"/>
              </a:ext>
            </a:extLst>
          </p:cNvPr>
          <p:cNvSpPr/>
          <p:nvPr userDrawn="1"/>
        </p:nvSpPr>
        <p:spPr>
          <a:xfrm>
            <a:off x="1" y="0"/>
            <a:ext cx="12192000" cy="1907455"/>
          </a:xfrm>
          <a:prstGeom prst="rect">
            <a:avLst/>
          </a:prstGeom>
          <a:solidFill>
            <a:srgbClr val="B1006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D8CAA15-B2B5-4786-ACA8-F6325B3171D5}"/>
              </a:ext>
            </a:extLst>
          </p:cNvPr>
          <p:cNvSpPr>
            <a:spLocks noGrp="1"/>
          </p:cNvSpPr>
          <p:nvPr>
            <p:ph type="title" hasCustomPrompt="1"/>
          </p:nvPr>
        </p:nvSpPr>
        <p:spPr>
          <a:xfrm>
            <a:off x="401639" y="290943"/>
            <a:ext cx="5889735" cy="1325563"/>
          </a:xfrm>
        </p:spPr>
        <p:txBody>
          <a:bodyPr/>
          <a:lstStyle>
            <a:lvl1pPr>
              <a:defRPr>
                <a:solidFill>
                  <a:schemeClr val="bg2"/>
                </a:solidFill>
              </a:defRPr>
            </a:lvl1pPr>
          </a:lstStyle>
          <a:p>
            <a:r>
              <a:rPr lang="en-US"/>
              <a:t>Insert Title Here</a:t>
            </a:r>
            <a:endParaRPr lang="en-GB"/>
          </a:p>
        </p:txBody>
      </p:sp>
      <p:sp>
        <p:nvSpPr>
          <p:cNvPr id="7" name="Text Placeholder 6">
            <a:extLst>
              <a:ext uri="{FF2B5EF4-FFF2-40B4-BE49-F238E27FC236}">
                <a16:creationId xmlns:a16="http://schemas.microsoft.com/office/drawing/2014/main" id="{7B8816A2-8C1F-46E8-894F-0162B753E186}"/>
              </a:ext>
            </a:extLst>
          </p:cNvPr>
          <p:cNvSpPr>
            <a:spLocks noGrp="1"/>
          </p:cNvSpPr>
          <p:nvPr>
            <p:ph type="body" sz="quarter" idx="13" hasCustomPrompt="1"/>
          </p:nvPr>
        </p:nvSpPr>
        <p:spPr>
          <a:xfrm>
            <a:off x="401639" y="2143125"/>
            <a:ext cx="10304462" cy="3105150"/>
          </a:xfrm>
        </p:spPr>
        <p:txBody>
          <a:bodyPr/>
          <a:lstStyle>
            <a:lvl1pPr>
              <a:defRPr>
                <a:latin typeface="Segoe UI Light" panose="020B0502040204020203" pitchFamily="34" charset="0"/>
                <a:cs typeface="Segoe UI Light" panose="020B0502040204020203" pitchFamily="34" charset="0"/>
              </a:defRPr>
            </a:lvl1pPr>
          </a:lstStyle>
          <a:p>
            <a:pPr lvl="0"/>
            <a:r>
              <a:rPr lang="en-US"/>
              <a:t>Insert Detailed Bullet Points Here</a:t>
            </a:r>
            <a:endParaRPr lang="en-GB"/>
          </a:p>
        </p:txBody>
      </p:sp>
      <p:pic>
        <p:nvPicPr>
          <p:cNvPr id="6" name="Picture 5" descr="OIA logo">
            <a:extLst>
              <a:ext uri="{FF2B5EF4-FFF2-40B4-BE49-F238E27FC236}">
                <a16:creationId xmlns:a16="http://schemas.microsoft.com/office/drawing/2014/main" id="{21B9A5EF-FEF1-4CB9-80AD-A130E4C57DF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480299" y="339296"/>
            <a:ext cx="2451604" cy="1228859"/>
          </a:xfrm>
          <a:prstGeom prst="rect">
            <a:avLst/>
          </a:prstGeom>
        </p:spPr>
      </p:pic>
    </p:spTree>
    <p:extLst>
      <p:ext uri="{BB962C8B-B14F-4D97-AF65-F5344CB8AC3E}">
        <p14:creationId xmlns:p14="http://schemas.microsoft.com/office/powerpoint/2010/main" val="2500210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C3BD-AD92-4A4B-B181-6BFB231F20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46267DA-E4ED-411C-AA71-C7A4E3DBBD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57242D8-DEA6-4079-AB1E-4D8A60B79A2C}"/>
              </a:ext>
            </a:extLst>
          </p:cNvPr>
          <p:cNvSpPr>
            <a:spLocks noGrp="1"/>
          </p:cNvSpPr>
          <p:nvPr>
            <p:ph type="dt" sz="half" idx="10"/>
          </p:nvPr>
        </p:nvSpPr>
        <p:spPr/>
        <p:txBody>
          <a:bodyPr/>
          <a:lstStyle>
            <a:lvl1pPr>
              <a:defRPr/>
            </a:lvl1pPr>
          </a:lstStyle>
          <a:p>
            <a:pPr>
              <a:defRPr/>
            </a:pPr>
            <a:fld id="{E5AE39C4-DA27-4E75-8BFF-A6E61C43B19D}" type="datetimeFigureOut">
              <a:rPr lang="en-GB"/>
              <a:pPr>
                <a:defRPr/>
              </a:pPr>
              <a:t>20/01/2025</a:t>
            </a:fld>
            <a:endParaRPr lang="en-GB"/>
          </a:p>
        </p:txBody>
      </p:sp>
      <p:sp>
        <p:nvSpPr>
          <p:cNvPr id="5" name="Footer Placeholder 4">
            <a:extLst>
              <a:ext uri="{FF2B5EF4-FFF2-40B4-BE49-F238E27FC236}">
                <a16:creationId xmlns:a16="http://schemas.microsoft.com/office/drawing/2014/main" id="{6992E8DF-286D-4C3D-9018-A26E583DD2C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62B27A9-FC55-42EA-81D3-7C94A7C5AB60}"/>
              </a:ext>
            </a:extLst>
          </p:cNvPr>
          <p:cNvSpPr>
            <a:spLocks noGrp="1"/>
          </p:cNvSpPr>
          <p:nvPr>
            <p:ph type="sldNum" sz="quarter" idx="12"/>
          </p:nvPr>
        </p:nvSpPr>
        <p:spPr/>
        <p:txBody>
          <a:bodyPr/>
          <a:lstStyle>
            <a:lvl1pPr>
              <a:defRPr/>
            </a:lvl1pPr>
          </a:lstStyle>
          <a:p>
            <a:pPr>
              <a:defRPr/>
            </a:pPr>
            <a:fld id="{3E9929D4-1938-46BD-B376-1A5507D28882}" type="slidenum">
              <a:rPr lang="en-GB"/>
              <a:pPr>
                <a:defRPr/>
              </a:pPr>
              <a:t>‹#›</a:t>
            </a:fld>
            <a:endParaRPr lang="en-GB"/>
          </a:p>
        </p:txBody>
      </p:sp>
    </p:spTree>
    <p:extLst>
      <p:ext uri="{BB962C8B-B14F-4D97-AF65-F5344CB8AC3E}">
        <p14:creationId xmlns:p14="http://schemas.microsoft.com/office/powerpoint/2010/main" val="128072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1B8C-FA70-4E71-84C2-70FFDBE27B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EECD77-7596-4EEF-BC51-47C84DE845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C17FCD-F361-4CA7-B6E1-B5934A78FC93}"/>
              </a:ext>
            </a:extLst>
          </p:cNvPr>
          <p:cNvSpPr>
            <a:spLocks noGrp="1"/>
          </p:cNvSpPr>
          <p:nvPr>
            <p:ph type="dt" sz="half" idx="10"/>
          </p:nvPr>
        </p:nvSpPr>
        <p:spPr/>
        <p:txBody>
          <a:bodyPr/>
          <a:lstStyle/>
          <a:p>
            <a:fld id="{6C10772D-43A1-4BE9-A77C-0D7D8B78E710}" type="datetimeFigureOut">
              <a:rPr lang="en-GB" smtClean="0"/>
              <a:t>20/01/2025</a:t>
            </a:fld>
            <a:endParaRPr lang="en-GB"/>
          </a:p>
        </p:txBody>
      </p:sp>
      <p:sp>
        <p:nvSpPr>
          <p:cNvPr id="5" name="Footer Placeholder 4">
            <a:extLst>
              <a:ext uri="{FF2B5EF4-FFF2-40B4-BE49-F238E27FC236}">
                <a16:creationId xmlns:a16="http://schemas.microsoft.com/office/drawing/2014/main" id="{F844B8B4-43FA-495D-BE1B-323D449822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1FC453-A629-4A37-ABE3-EC705B34A4FC}"/>
              </a:ext>
            </a:extLst>
          </p:cNvPr>
          <p:cNvSpPr>
            <a:spLocks noGrp="1"/>
          </p:cNvSpPr>
          <p:nvPr>
            <p:ph type="sldNum" sz="quarter" idx="12"/>
          </p:nvPr>
        </p:nvSpPr>
        <p:spPr/>
        <p:txBody>
          <a:bodyPr/>
          <a:lstStyle/>
          <a:p>
            <a:fld id="{AFCEB0CE-4AFC-4334-89EF-F21E597AA78F}" type="slidenum">
              <a:rPr lang="en-GB" smtClean="0"/>
              <a:t>‹#›</a:t>
            </a:fld>
            <a:endParaRPr lang="en-GB"/>
          </a:p>
        </p:txBody>
      </p:sp>
    </p:spTree>
    <p:extLst>
      <p:ext uri="{BB962C8B-B14F-4D97-AF65-F5344CB8AC3E}">
        <p14:creationId xmlns:p14="http://schemas.microsoft.com/office/powerpoint/2010/main" val="10803021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81B8C-FA70-4E71-84C2-70FFDBE27B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EECD77-7596-4EEF-BC51-47C84DE845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C17FCD-F361-4CA7-B6E1-B5934A78FC93}"/>
              </a:ext>
            </a:extLst>
          </p:cNvPr>
          <p:cNvSpPr>
            <a:spLocks noGrp="1"/>
          </p:cNvSpPr>
          <p:nvPr>
            <p:ph type="dt" sz="half" idx="10"/>
          </p:nvPr>
        </p:nvSpPr>
        <p:spPr/>
        <p:txBody>
          <a:bodyPr/>
          <a:lstStyle/>
          <a:p>
            <a:fld id="{6C10772D-43A1-4BE9-A77C-0D7D8B78E710}" type="datetimeFigureOut">
              <a:rPr lang="en-GB" smtClean="0"/>
              <a:t>20/01/2025</a:t>
            </a:fld>
            <a:endParaRPr lang="en-GB"/>
          </a:p>
        </p:txBody>
      </p:sp>
      <p:sp>
        <p:nvSpPr>
          <p:cNvPr id="5" name="Footer Placeholder 4">
            <a:extLst>
              <a:ext uri="{FF2B5EF4-FFF2-40B4-BE49-F238E27FC236}">
                <a16:creationId xmlns:a16="http://schemas.microsoft.com/office/drawing/2014/main" id="{F844B8B4-43FA-495D-BE1B-323D449822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1FC453-A629-4A37-ABE3-EC705B34A4FC}"/>
              </a:ext>
            </a:extLst>
          </p:cNvPr>
          <p:cNvSpPr>
            <a:spLocks noGrp="1"/>
          </p:cNvSpPr>
          <p:nvPr>
            <p:ph type="sldNum" sz="quarter" idx="12"/>
          </p:nvPr>
        </p:nvSpPr>
        <p:spPr/>
        <p:txBody>
          <a:bodyPr/>
          <a:lstStyle/>
          <a:p>
            <a:fld id="{AFCEB0CE-4AFC-4334-89EF-F21E597AA78F}" type="slidenum">
              <a:rPr lang="en-GB" smtClean="0"/>
              <a:t>‹#›</a:t>
            </a:fld>
            <a:endParaRPr lang="en-GB"/>
          </a:p>
        </p:txBody>
      </p:sp>
    </p:spTree>
    <p:extLst>
      <p:ext uri="{BB962C8B-B14F-4D97-AF65-F5344CB8AC3E}">
        <p14:creationId xmlns:p14="http://schemas.microsoft.com/office/powerpoint/2010/main" val="108030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heading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0766F-74E7-422A-9B3D-DA603D37C5FA}"/>
              </a:ext>
            </a:extLst>
          </p:cNvPr>
          <p:cNvSpPr>
            <a:spLocks noGrp="1"/>
          </p:cNvSpPr>
          <p:nvPr>
            <p:ph type="title" hasCustomPrompt="1"/>
          </p:nvPr>
        </p:nvSpPr>
        <p:spPr>
          <a:xfrm>
            <a:off x="1419225" y="423862"/>
            <a:ext cx="7343775" cy="1325563"/>
          </a:xfrm>
        </p:spPr>
        <p:txBody>
          <a:bodyPr/>
          <a:lstStyle>
            <a:lvl1pPr>
              <a:defRPr/>
            </a:lvl1pPr>
          </a:lstStyle>
          <a:p>
            <a:r>
              <a:rPr lang="en-US"/>
              <a:t>Insert Title Here</a:t>
            </a:r>
            <a:endParaRPr lang="en-GB"/>
          </a:p>
        </p:txBody>
      </p:sp>
      <p:sp>
        <p:nvSpPr>
          <p:cNvPr id="3" name="Content Placeholder 2">
            <a:extLst>
              <a:ext uri="{FF2B5EF4-FFF2-40B4-BE49-F238E27FC236}">
                <a16:creationId xmlns:a16="http://schemas.microsoft.com/office/drawing/2014/main" id="{7F893135-70AF-4EAB-8BA0-F0634A2FAC06}"/>
              </a:ext>
            </a:extLst>
          </p:cNvPr>
          <p:cNvSpPr>
            <a:spLocks noGrp="1"/>
          </p:cNvSpPr>
          <p:nvPr>
            <p:ph idx="1" hasCustomPrompt="1"/>
          </p:nvPr>
        </p:nvSpPr>
        <p:spPr>
          <a:xfrm>
            <a:off x="1990725" y="2120106"/>
            <a:ext cx="9429750" cy="4351338"/>
          </a:xfrm>
        </p:spPr>
        <p:txBody>
          <a:bodyPr>
            <a:normAutofit/>
          </a:bodyPr>
          <a:lstStyle>
            <a:lvl1pPr marL="457200" indent="-457200">
              <a:lnSpc>
                <a:spcPct val="100000"/>
              </a:lnSpc>
              <a:spcBef>
                <a:spcPts val="3000"/>
              </a:spcBef>
              <a:buFont typeface="Arial" panose="020B0604020202020204" pitchFamily="34" charset="0"/>
              <a:buChar char="•"/>
              <a:defRPr sz="3200" b="1"/>
            </a:lvl1pPr>
          </a:lstStyle>
          <a:p>
            <a:pPr lvl="0"/>
            <a:r>
              <a:rPr lang="en-US"/>
              <a:t>Insert Outlining Bullet Points Here</a:t>
            </a:r>
          </a:p>
        </p:txBody>
      </p:sp>
      <p:sp>
        <p:nvSpPr>
          <p:cNvPr id="7" name="Rectangle 6">
            <a:extLst>
              <a:ext uri="{FF2B5EF4-FFF2-40B4-BE49-F238E27FC236}">
                <a16:creationId xmlns:a16="http://schemas.microsoft.com/office/drawing/2014/main" id="{8F406CC2-3A3A-41E1-8182-C7932E73A318}"/>
              </a:ext>
            </a:extLst>
          </p:cNvPr>
          <p:cNvSpPr/>
          <p:nvPr userDrawn="1"/>
        </p:nvSpPr>
        <p:spPr>
          <a:xfrm>
            <a:off x="0" y="0"/>
            <a:ext cx="1419225" cy="6936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pic>
        <p:nvPicPr>
          <p:cNvPr id="9" name="Picture 8" descr="OIA logo">
            <a:extLst>
              <a:ext uri="{FF2B5EF4-FFF2-40B4-BE49-F238E27FC236}">
                <a16:creationId xmlns:a16="http://schemas.microsoft.com/office/drawing/2014/main" id="{568AA36C-1E45-4438-8482-3120123729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4105" y="581417"/>
            <a:ext cx="2402039" cy="1010452"/>
          </a:xfrm>
          <a:prstGeom prst="rect">
            <a:avLst/>
          </a:prstGeom>
        </p:spPr>
      </p:pic>
    </p:spTree>
    <p:extLst>
      <p:ext uri="{BB962C8B-B14F-4D97-AF65-F5344CB8AC3E}">
        <p14:creationId xmlns:p14="http://schemas.microsoft.com/office/powerpoint/2010/main" val="148914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Subheading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0766F-74E7-422A-9B3D-DA603D37C5FA}"/>
              </a:ext>
            </a:extLst>
          </p:cNvPr>
          <p:cNvSpPr>
            <a:spLocks noGrp="1"/>
          </p:cNvSpPr>
          <p:nvPr>
            <p:ph type="title" hasCustomPrompt="1"/>
          </p:nvPr>
        </p:nvSpPr>
        <p:spPr>
          <a:xfrm>
            <a:off x="1419225" y="423862"/>
            <a:ext cx="7343775" cy="675265"/>
          </a:xfrm>
        </p:spPr>
        <p:txBody>
          <a:bodyPr>
            <a:normAutofit/>
          </a:bodyPr>
          <a:lstStyle>
            <a:lvl1pPr>
              <a:defRPr sz="2800">
                <a:solidFill>
                  <a:schemeClr val="tx1"/>
                </a:solidFill>
              </a:defRPr>
            </a:lvl1pPr>
          </a:lstStyle>
          <a:p>
            <a:r>
              <a:rPr lang="en-US"/>
              <a:t>Insert Sub Title Here</a:t>
            </a:r>
            <a:endParaRPr lang="en-GB"/>
          </a:p>
        </p:txBody>
      </p:sp>
      <p:sp>
        <p:nvSpPr>
          <p:cNvPr id="3" name="Content Placeholder 2">
            <a:extLst>
              <a:ext uri="{FF2B5EF4-FFF2-40B4-BE49-F238E27FC236}">
                <a16:creationId xmlns:a16="http://schemas.microsoft.com/office/drawing/2014/main" id="{7F893135-70AF-4EAB-8BA0-F0634A2FAC06}"/>
              </a:ext>
            </a:extLst>
          </p:cNvPr>
          <p:cNvSpPr>
            <a:spLocks noGrp="1"/>
          </p:cNvSpPr>
          <p:nvPr>
            <p:ph idx="1" hasCustomPrompt="1"/>
          </p:nvPr>
        </p:nvSpPr>
        <p:spPr>
          <a:xfrm>
            <a:off x="1419225" y="1399669"/>
            <a:ext cx="9429750" cy="4262221"/>
          </a:xfrm>
        </p:spPr>
        <p:txBody>
          <a:bodyPr>
            <a:normAutofit/>
          </a:bodyPr>
          <a:lstStyle>
            <a:lvl1pPr marL="457200" indent="-457200">
              <a:lnSpc>
                <a:spcPct val="100000"/>
              </a:lnSpc>
              <a:spcBef>
                <a:spcPts val="1000"/>
              </a:spcBef>
              <a:buFont typeface="Arial" panose="020B0604020202020204" pitchFamily="34" charset="0"/>
              <a:buChar char="•"/>
              <a:defRPr sz="2000" b="0">
                <a:latin typeface="Segoe UI Light" panose="020B0502040204020203" pitchFamily="34" charset="0"/>
                <a:cs typeface="Segoe UI Light" panose="020B0502040204020203" pitchFamily="34" charset="0"/>
              </a:defRPr>
            </a:lvl1pPr>
          </a:lstStyle>
          <a:p>
            <a:pPr lvl="0"/>
            <a:r>
              <a:rPr lang="en-US"/>
              <a:t>Insert Bullet Points Here</a:t>
            </a:r>
          </a:p>
        </p:txBody>
      </p:sp>
      <p:sp>
        <p:nvSpPr>
          <p:cNvPr id="7" name="Rectangle 6">
            <a:extLst>
              <a:ext uri="{FF2B5EF4-FFF2-40B4-BE49-F238E27FC236}">
                <a16:creationId xmlns:a16="http://schemas.microsoft.com/office/drawing/2014/main" id="{8F406CC2-3A3A-41E1-8182-C7932E73A318}"/>
              </a:ext>
            </a:extLst>
          </p:cNvPr>
          <p:cNvSpPr/>
          <p:nvPr userDrawn="1"/>
        </p:nvSpPr>
        <p:spPr>
          <a:xfrm>
            <a:off x="0" y="0"/>
            <a:ext cx="1419225" cy="69368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pic>
        <p:nvPicPr>
          <p:cNvPr id="9" name="Picture 8" descr="OIA logo">
            <a:extLst>
              <a:ext uri="{FF2B5EF4-FFF2-40B4-BE49-F238E27FC236}">
                <a16:creationId xmlns:a16="http://schemas.microsoft.com/office/drawing/2014/main" id="{568AA36C-1E45-4438-8482-3120123729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4105" y="581417"/>
            <a:ext cx="2402039" cy="1010452"/>
          </a:xfrm>
          <a:prstGeom prst="rect">
            <a:avLst/>
          </a:prstGeom>
        </p:spPr>
      </p:pic>
    </p:spTree>
    <p:extLst>
      <p:ext uri="{BB962C8B-B14F-4D97-AF65-F5344CB8AC3E}">
        <p14:creationId xmlns:p14="http://schemas.microsoft.com/office/powerpoint/2010/main" val="2849390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 Poi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861E1F-982A-4E39-A16C-C68B2A51164A}"/>
              </a:ext>
            </a:extLst>
          </p:cNvPr>
          <p:cNvSpPr/>
          <p:nvPr userDrawn="1"/>
        </p:nvSpPr>
        <p:spPr>
          <a:xfrm>
            <a:off x="1" y="0"/>
            <a:ext cx="12192000" cy="1907455"/>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4D8CAA15-B2B5-4786-ACA8-F6325B3171D5}"/>
              </a:ext>
            </a:extLst>
          </p:cNvPr>
          <p:cNvSpPr>
            <a:spLocks noGrp="1"/>
          </p:cNvSpPr>
          <p:nvPr>
            <p:ph type="title" hasCustomPrompt="1"/>
          </p:nvPr>
        </p:nvSpPr>
        <p:spPr>
          <a:xfrm>
            <a:off x="401639" y="290943"/>
            <a:ext cx="5889735" cy="1325563"/>
          </a:xfrm>
        </p:spPr>
        <p:txBody>
          <a:bodyPr/>
          <a:lstStyle>
            <a:lvl1pPr>
              <a:defRPr>
                <a:solidFill>
                  <a:schemeClr val="bg2"/>
                </a:solidFill>
              </a:defRPr>
            </a:lvl1pPr>
          </a:lstStyle>
          <a:p>
            <a:r>
              <a:rPr lang="en-US"/>
              <a:t>Insert Title Here</a:t>
            </a:r>
            <a:endParaRPr lang="en-GB"/>
          </a:p>
        </p:txBody>
      </p:sp>
      <p:sp>
        <p:nvSpPr>
          <p:cNvPr id="7" name="Text Placeholder 6">
            <a:extLst>
              <a:ext uri="{FF2B5EF4-FFF2-40B4-BE49-F238E27FC236}">
                <a16:creationId xmlns:a16="http://schemas.microsoft.com/office/drawing/2014/main" id="{7B8816A2-8C1F-46E8-894F-0162B753E186}"/>
              </a:ext>
            </a:extLst>
          </p:cNvPr>
          <p:cNvSpPr>
            <a:spLocks noGrp="1"/>
          </p:cNvSpPr>
          <p:nvPr>
            <p:ph type="body" sz="quarter" idx="13" hasCustomPrompt="1"/>
          </p:nvPr>
        </p:nvSpPr>
        <p:spPr>
          <a:xfrm>
            <a:off x="401639" y="2143125"/>
            <a:ext cx="10304462" cy="3105150"/>
          </a:xfrm>
        </p:spPr>
        <p:txBody>
          <a:bodyPr/>
          <a:lstStyle>
            <a:lvl1pPr>
              <a:defRPr>
                <a:latin typeface="Segoe UI Light" panose="020B0502040204020203" pitchFamily="34" charset="0"/>
                <a:cs typeface="Segoe UI Light" panose="020B0502040204020203" pitchFamily="34" charset="0"/>
              </a:defRPr>
            </a:lvl1pPr>
          </a:lstStyle>
          <a:p>
            <a:pPr lvl="0"/>
            <a:r>
              <a:rPr lang="en-US"/>
              <a:t>Insert Detailed Bullet Points Here</a:t>
            </a:r>
            <a:endParaRPr lang="en-GB"/>
          </a:p>
        </p:txBody>
      </p:sp>
      <p:pic>
        <p:nvPicPr>
          <p:cNvPr id="6" name="Picture 5" descr="OIA logo">
            <a:extLst>
              <a:ext uri="{FF2B5EF4-FFF2-40B4-BE49-F238E27FC236}">
                <a16:creationId xmlns:a16="http://schemas.microsoft.com/office/drawing/2014/main" id="{21B9A5EF-FEF1-4CB9-80AD-A130E4C57D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0299" y="339296"/>
            <a:ext cx="2451604" cy="1228859"/>
          </a:xfrm>
          <a:prstGeom prst="rect">
            <a:avLst/>
          </a:prstGeom>
        </p:spPr>
      </p:pic>
    </p:spTree>
    <p:extLst>
      <p:ext uri="{BB962C8B-B14F-4D97-AF65-F5344CB8AC3E}">
        <p14:creationId xmlns:p14="http://schemas.microsoft.com/office/powerpoint/2010/main" val="395148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39868B1-6435-4BCC-A088-EF23116B7581}"/>
              </a:ext>
            </a:extLst>
          </p:cNvPr>
          <p:cNvSpPr>
            <a:spLocks noGrp="1"/>
          </p:cNvSpPr>
          <p:nvPr>
            <p:ph type="pic" sz="quarter" idx="13"/>
          </p:nvPr>
        </p:nvSpPr>
        <p:spPr>
          <a:xfrm>
            <a:off x="4995805" y="-31013"/>
            <a:ext cx="7239247" cy="6931054"/>
          </a:xfrm>
          <a:custGeom>
            <a:avLst/>
            <a:gdLst>
              <a:gd name="connsiteX0" fmla="*/ 0 w 7122623"/>
              <a:gd name="connsiteY0" fmla="*/ 0 h 6846970"/>
              <a:gd name="connsiteX1" fmla="*/ 7122623 w 7122623"/>
              <a:gd name="connsiteY1" fmla="*/ 0 h 6846970"/>
              <a:gd name="connsiteX2" fmla="*/ 7122623 w 7122623"/>
              <a:gd name="connsiteY2" fmla="*/ 6846970 h 6846970"/>
              <a:gd name="connsiteX3" fmla="*/ 0 w 7122623"/>
              <a:gd name="connsiteY3" fmla="*/ 6846970 h 6846970"/>
              <a:gd name="connsiteX4" fmla="*/ 0 w 7122623"/>
              <a:gd name="connsiteY4" fmla="*/ 0 h 6846970"/>
              <a:gd name="connsiteX0" fmla="*/ 5029200 w 7122623"/>
              <a:gd name="connsiteY0" fmla="*/ 9525 h 6846970"/>
              <a:gd name="connsiteX1" fmla="*/ 7122623 w 7122623"/>
              <a:gd name="connsiteY1" fmla="*/ 0 h 6846970"/>
              <a:gd name="connsiteX2" fmla="*/ 7122623 w 7122623"/>
              <a:gd name="connsiteY2" fmla="*/ 6846970 h 6846970"/>
              <a:gd name="connsiteX3" fmla="*/ 0 w 7122623"/>
              <a:gd name="connsiteY3" fmla="*/ 6846970 h 6846970"/>
              <a:gd name="connsiteX4" fmla="*/ 5029200 w 7122623"/>
              <a:gd name="connsiteY4" fmla="*/ 9525 h 6846970"/>
              <a:gd name="connsiteX0" fmla="*/ 5076825 w 7122623"/>
              <a:gd name="connsiteY0" fmla="*/ 0 h 6846970"/>
              <a:gd name="connsiteX1" fmla="*/ 7122623 w 7122623"/>
              <a:gd name="connsiteY1" fmla="*/ 0 h 6846970"/>
              <a:gd name="connsiteX2" fmla="*/ 7122623 w 7122623"/>
              <a:gd name="connsiteY2" fmla="*/ 6846970 h 6846970"/>
              <a:gd name="connsiteX3" fmla="*/ 0 w 7122623"/>
              <a:gd name="connsiteY3" fmla="*/ 6846970 h 6846970"/>
              <a:gd name="connsiteX4" fmla="*/ 5076825 w 7122623"/>
              <a:gd name="connsiteY4" fmla="*/ 0 h 6846970"/>
              <a:gd name="connsiteX0" fmla="*/ 5087335 w 7122623"/>
              <a:gd name="connsiteY0" fmla="*/ 0 h 6878501"/>
              <a:gd name="connsiteX1" fmla="*/ 7122623 w 7122623"/>
              <a:gd name="connsiteY1" fmla="*/ 31531 h 6878501"/>
              <a:gd name="connsiteX2" fmla="*/ 7122623 w 7122623"/>
              <a:gd name="connsiteY2" fmla="*/ 6878501 h 6878501"/>
              <a:gd name="connsiteX3" fmla="*/ 0 w 7122623"/>
              <a:gd name="connsiteY3" fmla="*/ 6878501 h 6878501"/>
              <a:gd name="connsiteX4" fmla="*/ 5087335 w 7122623"/>
              <a:gd name="connsiteY4" fmla="*/ 0 h 6878501"/>
              <a:gd name="connsiteX0" fmla="*/ 5087335 w 7122623"/>
              <a:gd name="connsiteY0" fmla="*/ 10510 h 6889011"/>
              <a:gd name="connsiteX1" fmla="*/ 7112113 w 7122623"/>
              <a:gd name="connsiteY1" fmla="*/ 0 h 6889011"/>
              <a:gd name="connsiteX2" fmla="*/ 7122623 w 7122623"/>
              <a:gd name="connsiteY2" fmla="*/ 6889011 h 6889011"/>
              <a:gd name="connsiteX3" fmla="*/ 0 w 7122623"/>
              <a:gd name="connsiteY3" fmla="*/ 6889011 h 6889011"/>
              <a:gd name="connsiteX4" fmla="*/ 5087335 w 7122623"/>
              <a:gd name="connsiteY4" fmla="*/ 10510 h 6889011"/>
              <a:gd name="connsiteX0" fmla="*/ 5055804 w 7122623"/>
              <a:gd name="connsiteY0" fmla="*/ 0 h 6889012"/>
              <a:gd name="connsiteX1" fmla="*/ 7112113 w 7122623"/>
              <a:gd name="connsiteY1" fmla="*/ 1 h 6889012"/>
              <a:gd name="connsiteX2" fmla="*/ 7122623 w 7122623"/>
              <a:gd name="connsiteY2" fmla="*/ 6889012 h 6889012"/>
              <a:gd name="connsiteX3" fmla="*/ 0 w 7122623"/>
              <a:gd name="connsiteY3" fmla="*/ 6889012 h 6889012"/>
              <a:gd name="connsiteX4" fmla="*/ 5055804 w 7122623"/>
              <a:gd name="connsiteY4" fmla="*/ 0 h 6889012"/>
              <a:gd name="connsiteX0" fmla="*/ 5118866 w 7185685"/>
              <a:gd name="connsiteY0" fmla="*/ 0 h 6889012"/>
              <a:gd name="connsiteX1" fmla="*/ 7175175 w 7185685"/>
              <a:gd name="connsiteY1" fmla="*/ 1 h 6889012"/>
              <a:gd name="connsiteX2" fmla="*/ 7185685 w 7185685"/>
              <a:gd name="connsiteY2" fmla="*/ 6889012 h 6889012"/>
              <a:gd name="connsiteX3" fmla="*/ 0 w 7185685"/>
              <a:gd name="connsiteY3" fmla="*/ 6889012 h 6889012"/>
              <a:gd name="connsiteX4" fmla="*/ 5118866 w 7185685"/>
              <a:gd name="connsiteY4" fmla="*/ 0 h 6889012"/>
              <a:gd name="connsiteX0" fmla="*/ 5129376 w 7196195"/>
              <a:gd name="connsiteY0" fmla="*/ 0 h 6920544"/>
              <a:gd name="connsiteX1" fmla="*/ 7185685 w 7196195"/>
              <a:gd name="connsiteY1" fmla="*/ 1 h 6920544"/>
              <a:gd name="connsiteX2" fmla="*/ 7196195 w 7196195"/>
              <a:gd name="connsiteY2" fmla="*/ 6889012 h 6920544"/>
              <a:gd name="connsiteX3" fmla="*/ 0 w 7196195"/>
              <a:gd name="connsiteY3" fmla="*/ 6920544 h 6920544"/>
              <a:gd name="connsiteX4" fmla="*/ 5129376 w 7196195"/>
              <a:gd name="connsiteY4" fmla="*/ 0 h 6920544"/>
              <a:gd name="connsiteX0" fmla="*/ 5129376 w 7186150"/>
              <a:gd name="connsiteY0" fmla="*/ 0 h 6931054"/>
              <a:gd name="connsiteX1" fmla="*/ 7185685 w 7186150"/>
              <a:gd name="connsiteY1" fmla="*/ 1 h 6931054"/>
              <a:gd name="connsiteX2" fmla="*/ 7175175 w 7186150"/>
              <a:gd name="connsiteY2" fmla="*/ 6931054 h 6931054"/>
              <a:gd name="connsiteX3" fmla="*/ 0 w 7186150"/>
              <a:gd name="connsiteY3" fmla="*/ 6920544 h 6931054"/>
              <a:gd name="connsiteX4" fmla="*/ 5129376 w 7186150"/>
              <a:gd name="connsiteY4" fmla="*/ 0 h 6931054"/>
              <a:gd name="connsiteX0" fmla="*/ 5129376 w 7238363"/>
              <a:gd name="connsiteY0" fmla="*/ 0 h 6931054"/>
              <a:gd name="connsiteX1" fmla="*/ 7238236 w 7238363"/>
              <a:gd name="connsiteY1" fmla="*/ 31532 h 6931054"/>
              <a:gd name="connsiteX2" fmla="*/ 7175175 w 7238363"/>
              <a:gd name="connsiteY2" fmla="*/ 6931054 h 6931054"/>
              <a:gd name="connsiteX3" fmla="*/ 0 w 7238363"/>
              <a:gd name="connsiteY3" fmla="*/ 6920544 h 6931054"/>
              <a:gd name="connsiteX4" fmla="*/ 5129376 w 7238363"/>
              <a:gd name="connsiteY4" fmla="*/ 0 h 6931054"/>
              <a:gd name="connsiteX0" fmla="*/ 5129376 w 7239247"/>
              <a:gd name="connsiteY0" fmla="*/ 0 h 6931054"/>
              <a:gd name="connsiteX1" fmla="*/ 7238236 w 7239247"/>
              <a:gd name="connsiteY1" fmla="*/ 31532 h 6931054"/>
              <a:gd name="connsiteX2" fmla="*/ 7238237 w 7239247"/>
              <a:gd name="connsiteY2" fmla="*/ 6931054 h 6931054"/>
              <a:gd name="connsiteX3" fmla="*/ 0 w 7239247"/>
              <a:gd name="connsiteY3" fmla="*/ 6920544 h 6931054"/>
              <a:gd name="connsiteX4" fmla="*/ 5129376 w 7239247"/>
              <a:gd name="connsiteY4" fmla="*/ 0 h 6931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9247" h="6931054">
                <a:moveTo>
                  <a:pt x="5129376" y="0"/>
                </a:moveTo>
                <a:lnTo>
                  <a:pt x="7238236" y="31532"/>
                </a:lnTo>
                <a:cubicBezTo>
                  <a:pt x="7241739" y="2327869"/>
                  <a:pt x="7234734" y="4634717"/>
                  <a:pt x="7238237" y="6931054"/>
                </a:cubicBezTo>
                <a:lnTo>
                  <a:pt x="0" y="6920544"/>
                </a:lnTo>
                <a:lnTo>
                  <a:pt x="5129376" y="0"/>
                </a:lnTo>
                <a:close/>
              </a:path>
            </a:pathLst>
          </a:custGeom>
        </p:spPr>
        <p:txBody>
          <a:bodyPr/>
          <a:lstStyle/>
          <a:p>
            <a:endParaRPr lang="en-GB"/>
          </a:p>
        </p:txBody>
      </p:sp>
      <p:sp>
        <p:nvSpPr>
          <p:cNvPr id="7" name="Rectangle 6">
            <a:extLst>
              <a:ext uri="{FF2B5EF4-FFF2-40B4-BE49-F238E27FC236}">
                <a16:creationId xmlns:a16="http://schemas.microsoft.com/office/drawing/2014/main" id="{0FF24D32-14B0-41B5-A413-587F17535429}"/>
              </a:ext>
            </a:extLst>
          </p:cNvPr>
          <p:cNvSpPr/>
          <p:nvPr userDrawn="1"/>
        </p:nvSpPr>
        <p:spPr>
          <a:xfrm>
            <a:off x="0" y="-11030"/>
            <a:ext cx="5069377" cy="686903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8" name="Isosceles Triangle 7">
            <a:extLst>
              <a:ext uri="{FF2B5EF4-FFF2-40B4-BE49-F238E27FC236}">
                <a16:creationId xmlns:a16="http://schemas.microsoft.com/office/drawing/2014/main" id="{8F48BED9-C2FE-4BA2-9F80-66153258C033}"/>
              </a:ext>
            </a:extLst>
          </p:cNvPr>
          <p:cNvSpPr/>
          <p:nvPr userDrawn="1"/>
        </p:nvSpPr>
        <p:spPr>
          <a:xfrm rot="3173042">
            <a:off x="4476951" y="-1603742"/>
            <a:ext cx="4805828" cy="8150763"/>
          </a:xfrm>
          <a:prstGeom prst="triangle">
            <a:avLst>
              <a:gd name="adj" fmla="val 50180"/>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9" name="Rectangle 8">
            <a:extLst>
              <a:ext uri="{FF2B5EF4-FFF2-40B4-BE49-F238E27FC236}">
                <a16:creationId xmlns:a16="http://schemas.microsoft.com/office/drawing/2014/main" id="{2E138D71-1796-48D2-8903-675D1E623D16}"/>
              </a:ext>
            </a:extLst>
          </p:cNvPr>
          <p:cNvSpPr/>
          <p:nvPr userDrawn="1"/>
        </p:nvSpPr>
        <p:spPr>
          <a:xfrm>
            <a:off x="4493809" y="-11030"/>
            <a:ext cx="4001798" cy="193767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1" name="Right Triangle 10">
            <a:extLst>
              <a:ext uri="{FF2B5EF4-FFF2-40B4-BE49-F238E27FC236}">
                <a16:creationId xmlns:a16="http://schemas.microsoft.com/office/drawing/2014/main" id="{D99A5715-ADC2-4EA9-B194-9B1F7A52BF84}"/>
              </a:ext>
            </a:extLst>
          </p:cNvPr>
          <p:cNvSpPr/>
          <p:nvPr userDrawn="1"/>
        </p:nvSpPr>
        <p:spPr>
          <a:xfrm rot="5400000">
            <a:off x="8075540" y="66832"/>
            <a:ext cx="2168786" cy="2013065"/>
          </a:xfrm>
          <a:prstGeom prst="rtTriangle">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4" name="Text Placeholder 13">
            <a:extLst>
              <a:ext uri="{FF2B5EF4-FFF2-40B4-BE49-F238E27FC236}">
                <a16:creationId xmlns:a16="http://schemas.microsoft.com/office/drawing/2014/main" id="{9CED886A-B53C-42DE-91F7-C2A44D9B0C4B}"/>
              </a:ext>
            </a:extLst>
          </p:cNvPr>
          <p:cNvSpPr>
            <a:spLocks noGrp="1"/>
          </p:cNvSpPr>
          <p:nvPr>
            <p:ph type="body" sz="quarter" idx="14" hasCustomPrompt="1"/>
          </p:nvPr>
        </p:nvSpPr>
        <p:spPr>
          <a:xfrm>
            <a:off x="374650" y="509336"/>
            <a:ext cx="5721350" cy="896938"/>
          </a:xfrm>
        </p:spPr>
        <p:txBody>
          <a:bodyPr>
            <a:normAutofit/>
          </a:bodyPr>
          <a:lstStyle>
            <a:lvl1pPr marL="0" indent="0">
              <a:buNone/>
              <a:defRPr sz="4400">
                <a:solidFill>
                  <a:schemeClr val="bg2"/>
                </a:solidFill>
              </a:defRPr>
            </a:lvl1pPr>
          </a:lstStyle>
          <a:p>
            <a:pPr lvl="0"/>
            <a:r>
              <a:rPr lang="en-US"/>
              <a:t>Insert Title Here</a:t>
            </a:r>
            <a:endParaRPr lang="en-GB"/>
          </a:p>
        </p:txBody>
      </p:sp>
      <p:pic>
        <p:nvPicPr>
          <p:cNvPr id="16" name="Picture 15">
            <a:extLst>
              <a:ext uri="{FF2B5EF4-FFF2-40B4-BE49-F238E27FC236}">
                <a16:creationId xmlns:a16="http://schemas.microsoft.com/office/drawing/2014/main" id="{2354EF85-32F4-49A3-9781-99AC295C40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943" y="5650505"/>
            <a:ext cx="2219498" cy="1112517"/>
          </a:xfrm>
          <a:prstGeom prst="rect">
            <a:avLst/>
          </a:prstGeom>
        </p:spPr>
      </p:pic>
    </p:spTree>
    <p:extLst>
      <p:ext uri="{BB962C8B-B14F-4D97-AF65-F5344CB8AC3E}">
        <p14:creationId xmlns:p14="http://schemas.microsoft.com/office/powerpoint/2010/main" val="132383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AD02E-B29F-4266-87B2-72F5E0B18E02}"/>
              </a:ext>
            </a:extLst>
          </p:cNvPr>
          <p:cNvSpPr/>
          <p:nvPr userDrawn="1"/>
        </p:nvSpPr>
        <p:spPr>
          <a:xfrm>
            <a:off x="-94264" y="0"/>
            <a:ext cx="4866290"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BF3060D8-7109-4F68-9DD4-E1A5D182E32C}"/>
              </a:ext>
            </a:extLst>
          </p:cNvPr>
          <p:cNvSpPr>
            <a:spLocks noGrp="1"/>
          </p:cNvSpPr>
          <p:nvPr>
            <p:ph type="title" hasCustomPrompt="1"/>
          </p:nvPr>
        </p:nvSpPr>
        <p:spPr>
          <a:xfrm>
            <a:off x="500062" y="457200"/>
            <a:ext cx="4271963" cy="794657"/>
          </a:xfrm>
        </p:spPr>
        <p:txBody>
          <a:bodyPr anchor="b">
            <a:normAutofit/>
          </a:bodyPr>
          <a:lstStyle>
            <a:lvl1pPr>
              <a:defRPr sz="4400">
                <a:solidFill>
                  <a:schemeClr val="bg2"/>
                </a:solidFill>
              </a:defRPr>
            </a:lvl1pPr>
          </a:lstStyle>
          <a:p>
            <a:r>
              <a:rPr lang="en-US"/>
              <a:t>Insert Title Here</a:t>
            </a:r>
            <a:endParaRPr lang="en-GB"/>
          </a:p>
        </p:txBody>
      </p:sp>
      <p:sp>
        <p:nvSpPr>
          <p:cNvPr id="4" name="Text Placeholder 3">
            <a:extLst>
              <a:ext uri="{FF2B5EF4-FFF2-40B4-BE49-F238E27FC236}">
                <a16:creationId xmlns:a16="http://schemas.microsoft.com/office/drawing/2014/main" id="{8F972DBB-0BE1-496A-83FD-7DA1BC8C4EB7}"/>
              </a:ext>
            </a:extLst>
          </p:cNvPr>
          <p:cNvSpPr>
            <a:spLocks noGrp="1"/>
          </p:cNvSpPr>
          <p:nvPr>
            <p:ph type="body" sz="half" idx="2" hasCustomPrompt="1"/>
          </p:nvPr>
        </p:nvSpPr>
        <p:spPr>
          <a:xfrm>
            <a:off x="500062" y="1251857"/>
            <a:ext cx="4271963" cy="4321629"/>
          </a:xfrm>
        </p:spPr>
        <p:txBody>
          <a:bodyPr>
            <a:normAutofit/>
          </a:bodyPr>
          <a:lstStyle>
            <a:lvl1pPr marL="285750" indent="-285750">
              <a:buFont typeface="Arial" panose="020B0604020202020204" pitchFamily="34" charset="0"/>
              <a:buChar char="•"/>
              <a:defRPr sz="2800">
                <a:solidFill>
                  <a:schemeClr val="bg2"/>
                </a:solidFill>
                <a:latin typeface="Segoe UI Light" panose="020B0502040204020203" pitchFamily="34" charset="0"/>
                <a:cs typeface="Segoe UI Light"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Insert Bullet Points Here</a:t>
            </a:r>
          </a:p>
        </p:txBody>
      </p:sp>
      <p:sp>
        <p:nvSpPr>
          <p:cNvPr id="9" name="Chart Placeholder 8">
            <a:extLst>
              <a:ext uri="{FF2B5EF4-FFF2-40B4-BE49-F238E27FC236}">
                <a16:creationId xmlns:a16="http://schemas.microsoft.com/office/drawing/2014/main" id="{402F3A9E-AB11-4EE9-9C5F-F66226F0E6AD}"/>
              </a:ext>
            </a:extLst>
          </p:cNvPr>
          <p:cNvSpPr>
            <a:spLocks noGrp="1"/>
          </p:cNvSpPr>
          <p:nvPr>
            <p:ph type="chart" sz="quarter" idx="10"/>
          </p:nvPr>
        </p:nvSpPr>
        <p:spPr>
          <a:xfrm>
            <a:off x="4772025" y="457200"/>
            <a:ext cx="6919913" cy="5148943"/>
          </a:xfrm>
        </p:spPr>
        <p:txBody>
          <a:bodyPr/>
          <a:lstStyle/>
          <a:p>
            <a:endParaRPr lang="en-GB"/>
          </a:p>
        </p:txBody>
      </p:sp>
      <p:pic>
        <p:nvPicPr>
          <p:cNvPr id="13" name="Picture 12" descr="A picture containing graphical user interface&#10;&#10;Description automatically generated">
            <a:extLst>
              <a:ext uri="{FF2B5EF4-FFF2-40B4-BE49-F238E27FC236}">
                <a16:creationId xmlns:a16="http://schemas.microsoft.com/office/drawing/2014/main" id="{27A9A910-5A40-4785-A3BD-2FC0AA5EA35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9899" y="5726845"/>
            <a:ext cx="2402039" cy="1010452"/>
          </a:xfrm>
          <a:prstGeom prst="rect">
            <a:avLst/>
          </a:prstGeom>
        </p:spPr>
      </p:pic>
    </p:spTree>
    <p:extLst>
      <p:ext uri="{BB962C8B-B14F-4D97-AF65-F5344CB8AC3E}">
        <p14:creationId xmlns:p14="http://schemas.microsoft.com/office/powerpoint/2010/main" val="3721667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har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50AD02E-B29F-4266-87B2-72F5E0B18E02}"/>
              </a:ext>
            </a:extLst>
          </p:cNvPr>
          <p:cNvSpPr/>
          <p:nvPr userDrawn="1"/>
        </p:nvSpPr>
        <p:spPr>
          <a:xfrm>
            <a:off x="-94265" y="0"/>
            <a:ext cx="5287702"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BF3060D8-7109-4F68-9DD4-E1A5D182E32C}"/>
              </a:ext>
            </a:extLst>
          </p:cNvPr>
          <p:cNvSpPr>
            <a:spLocks noGrp="1"/>
          </p:cNvSpPr>
          <p:nvPr>
            <p:ph type="title" hasCustomPrompt="1"/>
          </p:nvPr>
        </p:nvSpPr>
        <p:spPr>
          <a:xfrm>
            <a:off x="7119892" y="380519"/>
            <a:ext cx="4572048" cy="794657"/>
          </a:xfrm>
        </p:spPr>
        <p:txBody>
          <a:bodyPr anchor="b">
            <a:normAutofit/>
          </a:bodyPr>
          <a:lstStyle>
            <a:lvl1pPr algn="r">
              <a:defRPr sz="4400">
                <a:solidFill>
                  <a:schemeClr val="bg1"/>
                </a:solidFill>
              </a:defRPr>
            </a:lvl1pPr>
          </a:lstStyle>
          <a:p>
            <a:r>
              <a:rPr lang="en-US"/>
              <a:t>Insert Title Here</a:t>
            </a:r>
            <a:endParaRPr lang="en-GB"/>
          </a:p>
        </p:txBody>
      </p:sp>
      <p:sp>
        <p:nvSpPr>
          <p:cNvPr id="4" name="Text Placeholder 3">
            <a:extLst>
              <a:ext uri="{FF2B5EF4-FFF2-40B4-BE49-F238E27FC236}">
                <a16:creationId xmlns:a16="http://schemas.microsoft.com/office/drawing/2014/main" id="{8F972DBB-0BE1-496A-83FD-7DA1BC8C4EB7}"/>
              </a:ext>
            </a:extLst>
          </p:cNvPr>
          <p:cNvSpPr>
            <a:spLocks noGrp="1"/>
          </p:cNvSpPr>
          <p:nvPr>
            <p:ph type="body" sz="half" idx="2" hasCustomPrompt="1"/>
          </p:nvPr>
        </p:nvSpPr>
        <p:spPr>
          <a:xfrm>
            <a:off x="500062" y="1251857"/>
            <a:ext cx="4271963" cy="4321629"/>
          </a:xfrm>
        </p:spPr>
        <p:txBody>
          <a:bodyPr>
            <a:normAutofit/>
          </a:bodyPr>
          <a:lstStyle>
            <a:lvl1pPr marL="285750" indent="-285750">
              <a:buFont typeface="Arial" panose="020B0604020202020204" pitchFamily="34" charset="0"/>
              <a:buChar char="•"/>
              <a:defRPr sz="2800">
                <a:solidFill>
                  <a:schemeClr val="bg2"/>
                </a:solidFill>
                <a:latin typeface="Segoe UI Light" panose="020B0502040204020203" pitchFamily="34" charset="0"/>
                <a:cs typeface="Segoe UI Light"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Insert Bullet Points Here</a:t>
            </a:r>
          </a:p>
        </p:txBody>
      </p:sp>
      <p:sp>
        <p:nvSpPr>
          <p:cNvPr id="7" name="Text Placeholder 3">
            <a:extLst>
              <a:ext uri="{FF2B5EF4-FFF2-40B4-BE49-F238E27FC236}">
                <a16:creationId xmlns:a16="http://schemas.microsoft.com/office/drawing/2014/main" id="{1054B585-DC1C-4A15-A562-6B02F6443FD5}"/>
              </a:ext>
            </a:extLst>
          </p:cNvPr>
          <p:cNvSpPr>
            <a:spLocks noGrp="1"/>
          </p:cNvSpPr>
          <p:nvPr>
            <p:ph type="body" sz="half" idx="10" hasCustomPrompt="1"/>
          </p:nvPr>
        </p:nvSpPr>
        <p:spPr>
          <a:xfrm>
            <a:off x="4772025" y="1251856"/>
            <a:ext cx="6919913" cy="4321629"/>
          </a:xfrm>
        </p:spPr>
        <p:txBody>
          <a:bodyPr>
            <a:normAutofit/>
          </a:bodyPr>
          <a:lstStyle>
            <a:lvl1pPr marL="285750" indent="-285750" algn="r">
              <a:buFont typeface="Arial" panose="020B0604020202020204" pitchFamily="34" charset="0"/>
              <a:buChar char="•"/>
              <a:defRPr sz="2800">
                <a:solidFill>
                  <a:schemeClr val="tx2"/>
                </a:solidFill>
                <a:latin typeface="Segoe UI Light" panose="020B0502040204020203" pitchFamily="34" charset="0"/>
                <a:cs typeface="Segoe UI Light" panose="020B05020402040202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Insert Bullet Points Here</a:t>
            </a:r>
          </a:p>
        </p:txBody>
      </p:sp>
      <p:pic>
        <p:nvPicPr>
          <p:cNvPr id="8" name="Picture 7">
            <a:extLst>
              <a:ext uri="{FF2B5EF4-FFF2-40B4-BE49-F238E27FC236}">
                <a16:creationId xmlns:a16="http://schemas.microsoft.com/office/drawing/2014/main" id="{9E1BDA4E-F487-4C2B-810E-E20F0D1BD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062" y="5629141"/>
            <a:ext cx="2451604" cy="1228859"/>
          </a:xfrm>
          <a:prstGeom prst="rect">
            <a:avLst/>
          </a:prstGeom>
        </p:spPr>
      </p:pic>
    </p:spTree>
    <p:extLst>
      <p:ext uri="{BB962C8B-B14F-4D97-AF65-F5344CB8AC3E}">
        <p14:creationId xmlns:p14="http://schemas.microsoft.com/office/powerpoint/2010/main" val="323585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Notes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3421BE-7D63-45E3-9D35-25D52C2169FF}"/>
              </a:ext>
            </a:extLst>
          </p:cNvPr>
          <p:cNvSpPr/>
          <p:nvPr userDrawn="1"/>
        </p:nvSpPr>
        <p:spPr>
          <a:xfrm rot="14633226">
            <a:off x="736694" y="2379034"/>
            <a:ext cx="8814401" cy="2116595"/>
          </a:xfrm>
          <a:custGeom>
            <a:avLst/>
            <a:gdLst>
              <a:gd name="connsiteX0" fmla="*/ 0 w 6613957"/>
              <a:gd name="connsiteY0" fmla="*/ 0 h 2100273"/>
              <a:gd name="connsiteX1" fmla="*/ 6613957 w 6613957"/>
              <a:gd name="connsiteY1" fmla="*/ 0 h 2100273"/>
              <a:gd name="connsiteX2" fmla="*/ 6613957 w 6613957"/>
              <a:gd name="connsiteY2" fmla="*/ 2100273 h 2100273"/>
              <a:gd name="connsiteX3" fmla="*/ 0 w 6613957"/>
              <a:gd name="connsiteY3" fmla="*/ 2100273 h 2100273"/>
              <a:gd name="connsiteX4" fmla="*/ 0 w 6613957"/>
              <a:gd name="connsiteY4" fmla="*/ 0 h 2100273"/>
              <a:gd name="connsiteX0" fmla="*/ 0 w 7589082"/>
              <a:gd name="connsiteY0" fmla="*/ 0 h 2100273"/>
              <a:gd name="connsiteX1" fmla="*/ 7589082 w 7589082"/>
              <a:gd name="connsiteY1" fmla="*/ 39855 h 2100273"/>
              <a:gd name="connsiteX2" fmla="*/ 6613957 w 7589082"/>
              <a:gd name="connsiteY2" fmla="*/ 2100273 h 2100273"/>
              <a:gd name="connsiteX3" fmla="*/ 0 w 7589082"/>
              <a:gd name="connsiteY3" fmla="*/ 2100273 h 2100273"/>
              <a:gd name="connsiteX4" fmla="*/ 0 w 7589082"/>
              <a:gd name="connsiteY4" fmla="*/ 0 h 2100273"/>
              <a:gd name="connsiteX0" fmla="*/ 0 w 7589082"/>
              <a:gd name="connsiteY0" fmla="*/ 0 h 2100273"/>
              <a:gd name="connsiteX1" fmla="*/ 7589082 w 7589082"/>
              <a:gd name="connsiteY1" fmla="*/ 39855 h 2100273"/>
              <a:gd name="connsiteX2" fmla="*/ 6613957 w 7589082"/>
              <a:gd name="connsiteY2" fmla="*/ 2100273 h 2100273"/>
              <a:gd name="connsiteX3" fmla="*/ 0 w 7589082"/>
              <a:gd name="connsiteY3" fmla="*/ 2100273 h 2100273"/>
              <a:gd name="connsiteX4" fmla="*/ 0 w 7589082"/>
              <a:gd name="connsiteY4" fmla="*/ 0 h 2100273"/>
              <a:gd name="connsiteX0" fmla="*/ 0 w 7650858"/>
              <a:gd name="connsiteY0" fmla="*/ 0 h 2100273"/>
              <a:gd name="connsiteX1" fmla="*/ 7650858 w 7650858"/>
              <a:gd name="connsiteY1" fmla="*/ 34613 h 2100273"/>
              <a:gd name="connsiteX2" fmla="*/ 6613957 w 7650858"/>
              <a:gd name="connsiteY2" fmla="*/ 2100273 h 2100273"/>
              <a:gd name="connsiteX3" fmla="*/ 0 w 7650858"/>
              <a:gd name="connsiteY3" fmla="*/ 2100273 h 2100273"/>
              <a:gd name="connsiteX4" fmla="*/ 0 w 7650858"/>
              <a:gd name="connsiteY4" fmla="*/ 0 h 2100273"/>
              <a:gd name="connsiteX0" fmla="*/ 0 w 7603122"/>
              <a:gd name="connsiteY0" fmla="*/ 0 h 2100273"/>
              <a:gd name="connsiteX1" fmla="*/ 7603122 w 7603122"/>
              <a:gd name="connsiteY1" fmla="*/ 11215 h 2100273"/>
              <a:gd name="connsiteX2" fmla="*/ 6613957 w 7603122"/>
              <a:gd name="connsiteY2" fmla="*/ 2100273 h 2100273"/>
              <a:gd name="connsiteX3" fmla="*/ 0 w 7603122"/>
              <a:gd name="connsiteY3" fmla="*/ 2100273 h 2100273"/>
              <a:gd name="connsiteX4" fmla="*/ 0 w 7603122"/>
              <a:gd name="connsiteY4" fmla="*/ 0 h 2100273"/>
              <a:gd name="connsiteX0" fmla="*/ 0 w 7689048"/>
              <a:gd name="connsiteY0" fmla="*/ 0 h 2100273"/>
              <a:gd name="connsiteX1" fmla="*/ 7689048 w 7689048"/>
              <a:gd name="connsiteY1" fmla="*/ 53333 h 2100273"/>
              <a:gd name="connsiteX2" fmla="*/ 6613957 w 7689048"/>
              <a:gd name="connsiteY2" fmla="*/ 2100273 h 2100273"/>
              <a:gd name="connsiteX3" fmla="*/ 0 w 7689048"/>
              <a:gd name="connsiteY3" fmla="*/ 2100273 h 2100273"/>
              <a:gd name="connsiteX4" fmla="*/ 0 w 7689048"/>
              <a:gd name="connsiteY4" fmla="*/ 0 h 2100273"/>
              <a:gd name="connsiteX0" fmla="*/ 0 w 7617349"/>
              <a:gd name="connsiteY0" fmla="*/ 0 h 2100273"/>
              <a:gd name="connsiteX1" fmla="*/ 7617349 w 7617349"/>
              <a:gd name="connsiteY1" fmla="*/ 6347 h 2100273"/>
              <a:gd name="connsiteX2" fmla="*/ 6613957 w 7617349"/>
              <a:gd name="connsiteY2" fmla="*/ 2100273 h 2100273"/>
              <a:gd name="connsiteX3" fmla="*/ 0 w 7617349"/>
              <a:gd name="connsiteY3" fmla="*/ 2100273 h 2100273"/>
              <a:gd name="connsiteX4" fmla="*/ 0 w 7617349"/>
              <a:gd name="connsiteY4" fmla="*/ 0 h 2100273"/>
              <a:gd name="connsiteX0" fmla="*/ 0 w 7645803"/>
              <a:gd name="connsiteY0" fmla="*/ 3388 h 2103661"/>
              <a:gd name="connsiteX1" fmla="*/ 7645803 w 7645803"/>
              <a:gd name="connsiteY1" fmla="*/ 0 h 2103661"/>
              <a:gd name="connsiteX2" fmla="*/ 6613957 w 7645803"/>
              <a:gd name="connsiteY2" fmla="*/ 2103661 h 2103661"/>
              <a:gd name="connsiteX3" fmla="*/ 0 w 7645803"/>
              <a:gd name="connsiteY3" fmla="*/ 2103661 h 2103661"/>
              <a:gd name="connsiteX4" fmla="*/ 0 w 7645803"/>
              <a:gd name="connsiteY4" fmla="*/ 3388 h 2103661"/>
              <a:gd name="connsiteX0" fmla="*/ 998523 w 8644326"/>
              <a:gd name="connsiteY0" fmla="*/ 3388 h 2111541"/>
              <a:gd name="connsiteX1" fmla="*/ 8644326 w 8644326"/>
              <a:gd name="connsiteY1" fmla="*/ 0 h 2111541"/>
              <a:gd name="connsiteX2" fmla="*/ 7612480 w 8644326"/>
              <a:gd name="connsiteY2" fmla="*/ 2103661 h 2111541"/>
              <a:gd name="connsiteX3" fmla="*/ 0 w 8644326"/>
              <a:gd name="connsiteY3" fmla="*/ 2111541 h 2111541"/>
              <a:gd name="connsiteX4" fmla="*/ 998523 w 8644326"/>
              <a:gd name="connsiteY4" fmla="*/ 3388 h 2111541"/>
              <a:gd name="connsiteX0" fmla="*/ 1036524 w 8682327"/>
              <a:gd name="connsiteY0" fmla="*/ 3388 h 2116595"/>
              <a:gd name="connsiteX1" fmla="*/ 8682327 w 8682327"/>
              <a:gd name="connsiteY1" fmla="*/ 0 h 2116595"/>
              <a:gd name="connsiteX2" fmla="*/ 7650481 w 8682327"/>
              <a:gd name="connsiteY2" fmla="*/ 2103661 h 2116595"/>
              <a:gd name="connsiteX3" fmla="*/ 0 w 8682327"/>
              <a:gd name="connsiteY3" fmla="*/ 2116595 h 2116595"/>
              <a:gd name="connsiteX4" fmla="*/ 1036524 w 8682327"/>
              <a:gd name="connsiteY4" fmla="*/ 3388 h 211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2327" h="2116595">
                <a:moveTo>
                  <a:pt x="1036524" y="3388"/>
                </a:moveTo>
                <a:lnTo>
                  <a:pt x="8682327" y="0"/>
                </a:lnTo>
                <a:lnTo>
                  <a:pt x="7650481" y="2103661"/>
                </a:lnTo>
                <a:lnTo>
                  <a:pt x="0" y="2116595"/>
                </a:lnTo>
                <a:lnTo>
                  <a:pt x="1036524" y="3388"/>
                </a:ln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A3C9C4EA-6E6E-43BA-82C9-D4F4CF110174}"/>
              </a:ext>
            </a:extLst>
          </p:cNvPr>
          <p:cNvSpPr>
            <a:spLocks noGrp="1"/>
          </p:cNvSpPr>
          <p:nvPr>
            <p:ph type="title" hasCustomPrompt="1"/>
          </p:nvPr>
        </p:nvSpPr>
        <p:spPr>
          <a:xfrm>
            <a:off x="5050465" y="261072"/>
            <a:ext cx="6735280" cy="662565"/>
          </a:xfrm>
        </p:spPr>
        <p:txBody>
          <a:bodyPr anchor="b">
            <a:noAutofit/>
          </a:bodyPr>
          <a:lstStyle>
            <a:lvl1pPr algn="r">
              <a:defRPr sz="4400"/>
            </a:lvl1pPr>
          </a:lstStyle>
          <a:p>
            <a:r>
              <a:rPr lang="en-US"/>
              <a:t>Insert Title Here</a:t>
            </a:r>
            <a:endParaRPr lang="en-GB"/>
          </a:p>
        </p:txBody>
      </p:sp>
      <p:sp>
        <p:nvSpPr>
          <p:cNvPr id="3" name="Picture Placeholder 2">
            <a:extLst>
              <a:ext uri="{FF2B5EF4-FFF2-40B4-BE49-F238E27FC236}">
                <a16:creationId xmlns:a16="http://schemas.microsoft.com/office/drawing/2014/main" id="{943C43BC-EF60-4F36-8553-B283C85AF2CF}"/>
              </a:ext>
            </a:extLst>
          </p:cNvPr>
          <p:cNvSpPr>
            <a:spLocks noGrp="1"/>
          </p:cNvSpPr>
          <p:nvPr>
            <p:ph type="pic" idx="1"/>
          </p:nvPr>
        </p:nvSpPr>
        <p:spPr>
          <a:xfrm>
            <a:off x="-10510" y="-11376"/>
            <a:ext cx="5689041" cy="6920654"/>
          </a:xfrm>
          <a:custGeom>
            <a:avLst/>
            <a:gdLst>
              <a:gd name="connsiteX0" fmla="*/ 0 w 6172200"/>
              <a:gd name="connsiteY0" fmla="*/ 0 h 6858000"/>
              <a:gd name="connsiteX1" fmla="*/ 6172200 w 6172200"/>
              <a:gd name="connsiteY1" fmla="*/ 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819400 w 6172200"/>
              <a:gd name="connsiteY1" fmla="*/ 142875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790825 w 6172200"/>
              <a:gd name="connsiteY1" fmla="*/ 190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790825 w 6172200"/>
              <a:gd name="connsiteY1" fmla="*/ 1333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800350 w 6172200"/>
              <a:gd name="connsiteY1" fmla="*/ 571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28575 h 6886575"/>
              <a:gd name="connsiteX1" fmla="*/ 2809875 w 6172200"/>
              <a:gd name="connsiteY1" fmla="*/ 0 h 6886575"/>
              <a:gd name="connsiteX2" fmla="*/ 6172200 w 6172200"/>
              <a:gd name="connsiteY2" fmla="*/ 6886575 h 6886575"/>
              <a:gd name="connsiteX3" fmla="*/ 0 w 6172200"/>
              <a:gd name="connsiteY3" fmla="*/ 6886575 h 6886575"/>
              <a:gd name="connsiteX4" fmla="*/ 0 w 6172200"/>
              <a:gd name="connsiteY4" fmla="*/ 28575 h 6886575"/>
              <a:gd name="connsiteX0" fmla="*/ 0 w 6172200"/>
              <a:gd name="connsiteY0" fmla="*/ 866 h 6858866"/>
              <a:gd name="connsiteX1" fmla="*/ 2283402 w 6172200"/>
              <a:gd name="connsiteY1" fmla="*/ 0 h 6858866"/>
              <a:gd name="connsiteX2" fmla="*/ 6172200 w 6172200"/>
              <a:gd name="connsiteY2" fmla="*/ 6858866 h 6858866"/>
              <a:gd name="connsiteX3" fmla="*/ 0 w 6172200"/>
              <a:gd name="connsiteY3" fmla="*/ 6858866 h 6858866"/>
              <a:gd name="connsiteX4" fmla="*/ 0 w 6172200"/>
              <a:gd name="connsiteY4" fmla="*/ 866 h 6858866"/>
              <a:gd name="connsiteX0" fmla="*/ 0 w 5636490"/>
              <a:gd name="connsiteY0" fmla="*/ 866 h 6868102"/>
              <a:gd name="connsiteX1" fmla="*/ 2283402 w 5636490"/>
              <a:gd name="connsiteY1" fmla="*/ 0 h 6868102"/>
              <a:gd name="connsiteX2" fmla="*/ 5636490 w 5636490"/>
              <a:gd name="connsiteY2" fmla="*/ 6868102 h 6868102"/>
              <a:gd name="connsiteX3" fmla="*/ 0 w 5636490"/>
              <a:gd name="connsiteY3" fmla="*/ 6858866 h 6868102"/>
              <a:gd name="connsiteX4" fmla="*/ 0 w 5636490"/>
              <a:gd name="connsiteY4" fmla="*/ 866 h 6868102"/>
              <a:gd name="connsiteX0" fmla="*/ 0 w 5678531"/>
              <a:gd name="connsiteY0" fmla="*/ 866 h 6858866"/>
              <a:gd name="connsiteX1" fmla="*/ 2283402 w 5678531"/>
              <a:gd name="connsiteY1" fmla="*/ 0 h 6858866"/>
              <a:gd name="connsiteX2" fmla="*/ 5678531 w 5678531"/>
              <a:gd name="connsiteY2" fmla="*/ 6857592 h 6858866"/>
              <a:gd name="connsiteX3" fmla="*/ 0 w 5678531"/>
              <a:gd name="connsiteY3" fmla="*/ 6858866 h 6858866"/>
              <a:gd name="connsiteX4" fmla="*/ 0 w 5678531"/>
              <a:gd name="connsiteY4" fmla="*/ 866 h 6858866"/>
              <a:gd name="connsiteX0" fmla="*/ 0 w 5678531"/>
              <a:gd name="connsiteY0" fmla="*/ 11376 h 6869376"/>
              <a:gd name="connsiteX1" fmla="*/ 2335954 w 5678531"/>
              <a:gd name="connsiteY1" fmla="*/ 0 h 6869376"/>
              <a:gd name="connsiteX2" fmla="*/ 5678531 w 5678531"/>
              <a:gd name="connsiteY2" fmla="*/ 6868102 h 6869376"/>
              <a:gd name="connsiteX3" fmla="*/ 0 w 5678531"/>
              <a:gd name="connsiteY3" fmla="*/ 6869376 h 6869376"/>
              <a:gd name="connsiteX4" fmla="*/ 0 w 5678531"/>
              <a:gd name="connsiteY4" fmla="*/ 11376 h 6869376"/>
              <a:gd name="connsiteX0" fmla="*/ 0 w 5678531"/>
              <a:gd name="connsiteY0" fmla="*/ 11376 h 6920654"/>
              <a:gd name="connsiteX1" fmla="*/ 2335954 w 5678531"/>
              <a:gd name="connsiteY1" fmla="*/ 0 h 6920654"/>
              <a:gd name="connsiteX2" fmla="*/ 5678531 w 5678531"/>
              <a:gd name="connsiteY2" fmla="*/ 6920654 h 6920654"/>
              <a:gd name="connsiteX3" fmla="*/ 0 w 5678531"/>
              <a:gd name="connsiteY3" fmla="*/ 6869376 h 6920654"/>
              <a:gd name="connsiteX4" fmla="*/ 0 w 5678531"/>
              <a:gd name="connsiteY4" fmla="*/ 11376 h 6920654"/>
              <a:gd name="connsiteX0" fmla="*/ 10510 w 5689041"/>
              <a:gd name="connsiteY0" fmla="*/ 11376 h 6920654"/>
              <a:gd name="connsiteX1" fmla="*/ 2346464 w 5689041"/>
              <a:gd name="connsiteY1" fmla="*/ 0 h 6920654"/>
              <a:gd name="connsiteX2" fmla="*/ 5689041 w 5689041"/>
              <a:gd name="connsiteY2" fmla="*/ 6920654 h 6920654"/>
              <a:gd name="connsiteX3" fmla="*/ 0 w 5689041"/>
              <a:gd name="connsiteY3" fmla="*/ 6911417 h 6920654"/>
              <a:gd name="connsiteX4" fmla="*/ 10510 w 5689041"/>
              <a:gd name="connsiteY4" fmla="*/ 11376 h 69206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9041" h="6920654">
                <a:moveTo>
                  <a:pt x="10510" y="11376"/>
                </a:moveTo>
                <a:lnTo>
                  <a:pt x="2346464" y="0"/>
                </a:lnTo>
                <a:lnTo>
                  <a:pt x="5689041" y="6920654"/>
                </a:lnTo>
                <a:lnTo>
                  <a:pt x="0" y="6911417"/>
                </a:lnTo>
                <a:cubicBezTo>
                  <a:pt x="3503" y="4611403"/>
                  <a:pt x="7007" y="2311390"/>
                  <a:pt x="10510" y="11376"/>
                </a:cubicBezTo>
                <a:close/>
              </a:path>
            </a:pathLst>
          </a:cu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pic>
        <p:nvPicPr>
          <p:cNvPr id="12" name="Picture 11" descr="A picture containing graphical user interface&#10;&#10;Description automatically generated">
            <a:extLst>
              <a:ext uri="{FF2B5EF4-FFF2-40B4-BE49-F238E27FC236}">
                <a16:creationId xmlns:a16="http://schemas.microsoft.com/office/drawing/2014/main" id="{5AAF4ADB-C900-454F-9A7C-4E8D139D84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04435" y="5660911"/>
            <a:ext cx="2402039" cy="1010452"/>
          </a:xfrm>
          <a:prstGeom prst="rect">
            <a:avLst/>
          </a:prstGeom>
        </p:spPr>
      </p:pic>
      <p:sp>
        <p:nvSpPr>
          <p:cNvPr id="14" name="Text Placeholder 13">
            <a:extLst>
              <a:ext uri="{FF2B5EF4-FFF2-40B4-BE49-F238E27FC236}">
                <a16:creationId xmlns:a16="http://schemas.microsoft.com/office/drawing/2014/main" id="{C4529122-7C63-47DF-B12E-18722A2374F3}"/>
              </a:ext>
            </a:extLst>
          </p:cNvPr>
          <p:cNvSpPr>
            <a:spLocks noGrp="1"/>
          </p:cNvSpPr>
          <p:nvPr>
            <p:ph type="body" sz="quarter" idx="10" hasCustomPrompt="1"/>
          </p:nvPr>
        </p:nvSpPr>
        <p:spPr>
          <a:xfrm>
            <a:off x="7223125" y="923926"/>
            <a:ext cx="4516438" cy="4488584"/>
          </a:xfrm>
        </p:spPr>
        <p:txBody>
          <a:bodyPr>
            <a:normAutofit/>
          </a:bodyPr>
          <a:lstStyle>
            <a:lvl1pPr algn="r">
              <a:lnSpc>
                <a:spcPct val="100000"/>
              </a:lnSpc>
              <a:spcBef>
                <a:spcPts val="3000"/>
              </a:spcBef>
              <a:defRPr sz="3200" b="1"/>
            </a:lvl1pPr>
          </a:lstStyle>
          <a:p>
            <a:pPr lvl="0"/>
            <a:r>
              <a:rPr lang="en-US"/>
              <a:t>Insert Bullet Points Here</a:t>
            </a:r>
          </a:p>
        </p:txBody>
      </p:sp>
    </p:spTree>
    <p:extLst>
      <p:ext uri="{BB962C8B-B14F-4D97-AF65-F5344CB8AC3E}">
        <p14:creationId xmlns:p14="http://schemas.microsoft.com/office/powerpoint/2010/main" val="179769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tes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3421BE-7D63-45E3-9D35-25D52C2169FF}"/>
              </a:ext>
            </a:extLst>
          </p:cNvPr>
          <p:cNvSpPr/>
          <p:nvPr userDrawn="1"/>
        </p:nvSpPr>
        <p:spPr>
          <a:xfrm rot="14633226">
            <a:off x="736694" y="2379034"/>
            <a:ext cx="8814401" cy="2116595"/>
          </a:xfrm>
          <a:custGeom>
            <a:avLst/>
            <a:gdLst>
              <a:gd name="connsiteX0" fmla="*/ 0 w 6613957"/>
              <a:gd name="connsiteY0" fmla="*/ 0 h 2100273"/>
              <a:gd name="connsiteX1" fmla="*/ 6613957 w 6613957"/>
              <a:gd name="connsiteY1" fmla="*/ 0 h 2100273"/>
              <a:gd name="connsiteX2" fmla="*/ 6613957 w 6613957"/>
              <a:gd name="connsiteY2" fmla="*/ 2100273 h 2100273"/>
              <a:gd name="connsiteX3" fmla="*/ 0 w 6613957"/>
              <a:gd name="connsiteY3" fmla="*/ 2100273 h 2100273"/>
              <a:gd name="connsiteX4" fmla="*/ 0 w 6613957"/>
              <a:gd name="connsiteY4" fmla="*/ 0 h 2100273"/>
              <a:gd name="connsiteX0" fmla="*/ 0 w 7589082"/>
              <a:gd name="connsiteY0" fmla="*/ 0 h 2100273"/>
              <a:gd name="connsiteX1" fmla="*/ 7589082 w 7589082"/>
              <a:gd name="connsiteY1" fmla="*/ 39855 h 2100273"/>
              <a:gd name="connsiteX2" fmla="*/ 6613957 w 7589082"/>
              <a:gd name="connsiteY2" fmla="*/ 2100273 h 2100273"/>
              <a:gd name="connsiteX3" fmla="*/ 0 w 7589082"/>
              <a:gd name="connsiteY3" fmla="*/ 2100273 h 2100273"/>
              <a:gd name="connsiteX4" fmla="*/ 0 w 7589082"/>
              <a:gd name="connsiteY4" fmla="*/ 0 h 2100273"/>
              <a:gd name="connsiteX0" fmla="*/ 0 w 7589082"/>
              <a:gd name="connsiteY0" fmla="*/ 0 h 2100273"/>
              <a:gd name="connsiteX1" fmla="*/ 7589082 w 7589082"/>
              <a:gd name="connsiteY1" fmla="*/ 39855 h 2100273"/>
              <a:gd name="connsiteX2" fmla="*/ 6613957 w 7589082"/>
              <a:gd name="connsiteY2" fmla="*/ 2100273 h 2100273"/>
              <a:gd name="connsiteX3" fmla="*/ 0 w 7589082"/>
              <a:gd name="connsiteY3" fmla="*/ 2100273 h 2100273"/>
              <a:gd name="connsiteX4" fmla="*/ 0 w 7589082"/>
              <a:gd name="connsiteY4" fmla="*/ 0 h 2100273"/>
              <a:gd name="connsiteX0" fmla="*/ 0 w 7650858"/>
              <a:gd name="connsiteY0" fmla="*/ 0 h 2100273"/>
              <a:gd name="connsiteX1" fmla="*/ 7650858 w 7650858"/>
              <a:gd name="connsiteY1" fmla="*/ 34613 h 2100273"/>
              <a:gd name="connsiteX2" fmla="*/ 6613957 w 7650858"/>
              <a:gd name="connsiteY2" fmla="*/ 2100273 h 2100273"/>
              <a:gd name="connsiteX3" fmla="*/ 0 w 7650858"/>
              <a:gd name="connsiteY3" fmla="*/ 2100273 h 2100273"/>
              <a:gd name="connsiteX4" fmla="*/ 0 w 7650858"/>
              <a:gd name="connsiteY4" fmla="*/ 0 h 2100273"/>
              <a:gd name="connsiteX0" fmla="*/ 0 w 7603122"/>
              <a:gd name="connsiteY0" fmla="*/ 0 h 2100273"/>
              <a:gd name="connsiteX1" fmla="*/ 7603122 w 7603122"/>
              <a:gd name="connsiteY1" fmla="*/ 11215 h 2100273"/>
              <a:gd name="connsiteX2" fmla="*/ 6613957 w 7603122"/>
              <a:gd name="connsiteY2" fmla="*/ 2100273 h 2100273"/>
              <a:gd name="connsiteX3" fmla="*/ 0 w 7603122"/>
              <a:gd name="connsiteY3" fmla="*/ 2100273 h 2100273"/>
              <a:gd name="connsiteX4" fmla="*/ 0 w 7603122"/>
              <a:gd name="connsiteY4" fmla="*/ 0 h 2100273"/>
              <a:gd name="connsiteX0" fmla="*/ 0 w 7689048"/>
              <a:gd name="connsiteY0" fmla="*/ 0 h 2100273"/>
              <a:gd name="connsiteX1" fmla="*/ 7689048 w 7689048"/>
              <a:gd name="connsiteY1" fmla="*/ 53333 h 2100273"/>
              <a:gd name="connsiteX2" fmla="*/ 6613957 w 7689048"/>
              <a:gd name="connsiteY2" fmla="*/ 2100273 h 2100273"/>
              <a:gd name="connsiteX3" fmla="*/ 0 w 7689048"/>
              <a:gd name="connsiteY3" fmla="*/ 2100273 h 2100273"/>
              <a:gd name="connsiteX4" fmla="*/ 0 w 7689048"/>
              <a:gd name="connsiteY4" fmla="*/ 0 h 2100273"/>
              <a:gd name="connsiteX0" fmla="*/ 0 w 7617349"/>
              <a:gd name="connsiteY0" fmla="*/ 0 h 2100273"/>
              <a:gd name="connsiteX1" fmla="*/ 7617349 w 7617349"/>
              <a:gd name="connsiteY1" fmla="*/ 6347 h 2100273"/>
              <a:gd name="connsiteX2" fmla="*/ 6613957 w 7617349"/>
              <a:gd name="connsiteY2" fmla="*/ 2100273 h 2100273"/>
              <a:gd name="connsiteX3" fmla="*/ 0 w 7617349"/>
              <a:gd name="connsiteY3" fmla="*/ 2100273 h 2100273"/>
              <a:gd name="connsiteX4" fmla="*/ 0 w 7617349"/>
              <a:gd name="connsiteY4" fmla="*/ 0 h 2100273"/>
              <a:gd name="connsiteX0" fmla="*/ 0 w 7645803"/>
              <a:gd name="connsiteY0" fmla="*/ 3388 h 2103661"/>
              <a:gd name="connsiteX1" fmla="*/ 7645803 w 7645803"/>
              <a:gd name="connsiteY1" fmla="*/ 0 h 2103661"/>
              <a:gd name="connsiteX2" fmla="*/ 6613957 w 7645803"/>
              <a:gd name="connsiteY2" fmla="*/ 2103661 h 2103661"/>
              <a:gd name="connsiteX3" fmla="*/ 0 w 7645803"/>
              <a:gd name="connsiteY3" fmla="*/ 2103661 h 2103661"/>
              <a:gd name="connsiteX4" fmla="*/ 0 w 7645803"/>
              <a:gd name="connsiteY4" fmla="*/ 3388 h 2103661"/>
              <a:gd name="connsiteX0" fmla="*/ 998523 w 8644326"/>
              <a:gd name="connsiteY0" fmla="*/ 3388 h 2111541"/>
              <a:gd name="connsiteX1" fmla="*/ 8644326 w 8644326"/>
              <a:gd name="connsiteY1" fmla="*/ 0 h 2111541"/>
              <a:gd name="connsiteX2" fmla="*/ 7612480 w 8644326"/>
              <a:gd name="connsiteY2" fmla="*/ 2103661 h 2111541"/>
              <a:gd name="connsiteX3" fmla="*/ 0 w 8644326"/>
              <a:gd name="connsiteY3" fmla="*/ 2111541 h 2111541"/>
              <a:gd name="connsiteX4" fmla="*/ 998523 w 8644326"/>
              <a:gd name="connsiteY4" fmla="*/ 3388 h 2111541"/>
              <a:gd name="connsiteX0" fmla="*/ 1036524 w 8682327"/>
              <a:gd name="connsiteY0" fmla="*/ 3388 h 2116595"/>
              <a:gd name="connsiteX1" fmla="*/ 8682327 w 8682327"/>
              <a:gd name="connsiteY1" fmla="*/ 0 h 2116595"/>
              <a:gd name="connsiteX2" fmla="*/ 7650481 w 8682327"/>
              <a:gd name="connsiteY2" fmla="*/ 2103661 h 2116595"/>
              <a:gd name="connsiteX3" fmla="*/ 0 w 8682327"/>
              <a:gd name="connsiteY3" fmla="*/ 2116595 h 2116595"/>
              <a:gd name="connsiteX4" fmla="*/ 1036524 w 8682327"/>
              <a:gd name="connsiteY4" fmla="*/ 3388 h 211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2327" h="2116595">
                <a:moveTo>
                  <a:pt x="1036524" y="3388"/>
                </a:moveTo>
                <a:lnTo>
                  <a:pt x="8682327" y="0"/>
                </a:lnTo>
                <a:lnTo>
                  <a:pt x="7650481" y="2103661"/>
                </a:lnTo>
                <a:lnTo>
                  <a:pt x="0" y="2116595"/>
                </a:lnTo>
                <a:lnTo>
                  <a:pt x="1036524" y="3388"/>
                </a:ln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2" name="Title 1">
            <a:extLst>
              <a:ext uri="{FF2B5EF4-FFF2-40B4-BE49-F238E27FC236}">
                <a16:creationId xmlns:a16="http://schemas.microsoft.com/office/drawing/2014/main" id="{A3C9C4EA-6E6E-43BA-82C9-D4F4CF110174}"/>
              </a:ext>
            </a:extLst>
          </p:cNvPr>
          <p:cNvSpPr>
            <a:spLocks noGrp="1"/>
          </p:cNvSpPr>
          <p:nvPr>
            <p:ph type="title" hasCustomPrompt="1"/>
          </p:nvPr>
        </p:nvSpPr>
        <p:spPr>
          <a:xfrm>
            <a:off x="5050465" y="261072"/>
            <a:ext cx="6735280" cy="662565"/>
          </a:xfrm>
        </p:spPr>
        <p:txBody>
          <a:bodyPr anchor="b">
            <a:noAutofit/>
          </a:bodyPr>
          <a:lstStyle>
            <a:lvl1pPr algn="r">
              <a:defRPr sz="4400"/>
            </a:lvl1pPr>
          </a:lstStyle>
          <a:p>
            <a:r>
              <a:rPr lang="en-US"/>
              <a:t>Insert Title Here</a:t>
            </a:r>
            <a:endParaRPr lang="en-GB"/>
          </a:p>
        </p:txBody>
      </p:sp>
      <p:sp>
        <p:nvSpPr>
          <p:cNvPr id="14" name="Text Placeholder 13">
            <a:extLst>
              <a:ext uri="{FF2B5EF4-FFF2-40B4-BE49-F238E27FC236}">
                <a16:creationId xmlns:a16="http://schemas.microsoft.com/office/drawing/2014/main" id="{C4529122-7C63-47DF-B12E-18722A2374F3}"/>
              </a:ext>
            </a:extLst>
          </p:cNvPr>
          <p:cNvSpPr>
            <a:spLocks noGrp="1"/>
          </p:cNvSpPr>
          <p:nvPr>
            <p:ph type="body" sz="quarter" idx="10" hasCustomPrompt="1"/>
          </p:nvPr>
        </p:nvSpPr>
        <p:spPr>
          <a:xfrm>
            <a:off x="7223125" y="923926"/>
            <a:ext cx="4516438" cy="5712570"/>
          </a:xfrm>
        </p:spPr>
        <p:txBody>
          <a:bodyPr>
            <a:normAutofit/>
          </a:bodyPr>
          <a:lstStyle>
            <a:lvl1pPr algn="r">
              <a:lnSpc>
                <a:spcPct val="100000"/>
              </a:lnSpc>
              <a:spcBef>
                <a:spcPts val="3000"/>
              </a:spcBef>
              <a:defRPr sz="3200" b="1"/>
            </a:lvl1pPr>
          </a:lstStyle>
          <a:p>
            <a:pPr lvl="0"/>
            <a:r>
              <a:rPr lang="en-US"/>
              <a:t>Insert Bullet Points Here</a:t>
            </a:r>
          </a:p>
        </p:txBody>
      </p:sp>
      <p:sp>
        <p:nvSpPr>
          <p:cNvPr id="10" name="Picture Placeholder 2">
            <a:extLst>
              <a:ext uri="{FF2B5EF4-FFF2-40B4-BE49-F238E27FC236}">
                <a16:creationId xmlns:a16="http://schemas.microsoft.com/office/drawing/2014/main" id="{730AA858-DA19-49F7-8A05-91F2847AD6B6}"/>
              </a:ext>
            </a:extLst>
          </p:cNvPr>
          <p:cNvSpPr>
            <a:spLocks noGrp="1"/>
          </p:cNvSpPr>
          <p:nvPr>
            <p:ph type="pic" idx="1"/>
          </p:nvPr>
        </p:nvSpPr>
        <p:spPr>
          <a:xfrm>
            <a:off x="-1275" y="-76033"/>
            <a:ext cx="4388548" cy="3096799"/>
          </a:xfrm>
          <a:custGeom>
            <a:avLst/>
            <a:gdLst>
              <a:gd name="connsiteX0" fmla="*/ 0 w 6172200"/>
              <a:gd name="connsiteY0" fmla="*/ 0 h 6858000"/>
              <a:gd name="connsiteX1" fmla="*/ 6172200 w 6172200"/>
              <a:gd name="connsiteY1" fmla="*/ 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819400 w 6172200"/>
              <a:gd name="connsiteY1" fmla="*/ 142875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790825 w 6172200"/>
              <a:gd name="connsiteY1" fmla="*/ 190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790825 w 6172200"/>
              <a:gd name="connsiteY1" fmla="*/ 1333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0 h 6858000"/>
              <a:gd name="connsiteX1" fmla="*/ 2800350 w 6172200"/>
              <a:gd name="connsiteY1" fmla="*/ 57150 h 6858000"/>
              <a:gd name="connsiteX2" fmla="*/ 6172200 w 6172200"/>
              <a:gd name="connsiteY2" fmla="*/ 6858000 h 6858000"/>
              <a:gd name="connsiteX3" fmla="*/ 0 w 6172200"/>
              <a:gd name="connsiteY3" fmla="*/ 6858000 h 6858000"/>
              <a:gd name="connsiteX4" fmla="*/ 0 w 6172200"/>
              <a:gd name="connsiteY4" fmla="*/ 0 h 6858000"/>
              <a:gd name="connsiteX0" fmla="*/ 0 w 6172200"/>
              <a:gd name="connsiteY0" fmla="*/ 28575 h 6886575"/>
              <a:gd name="connsiteX1" fmla="*/ 2809875 w 6172200"/>
              <a:gd name="connsiteY1" fmla="*/ 0 h 6886575"/>
              <a:gd name="connsiteX2" fmla="*/ 6172200 w 6172200"/>
              <a:gd name="connsiteY2" fmla="*/ 6886575 h 6886575"/>
              <a:gd name="connsiteX3" fmla="*/ 0 w 6172200"/>
              <a:gd name="connsiteY3" fmla="*/ 6886575 h 6886575"/>
              <a:gd name="connsiteX4" fmla="*/ 0 w 6172200"/>
              <a:gd name="connsiteY4" fmla="*/ 28575 h 6886575"/>
              <a:gd name="connsiteX0" fmla="*/ 0 w 6172200"/>
              <a:gd name="connsiteY0" fmla="*/ 866 h 6858866"/>
              <a:gd name="connsiteX1" fmla="*/ 2283402 w 6172200"/>
              <a:gd name="connsiteY1" fmla="*/ 0 h 6858866"/>
              <a:gd name="connsiteX2" fmla="*/ 6172200 w 6172200"/>
              <a:gd name="connsiteY2" fmla="*/ 6858866 h 6858866"/>
              <a:gd name="connsiteX3" fmla="*/ 0 w 6172200"/>
              <a:gd name="connsiteY3" fmla="*/ 6858866 h 6858866"/>
              <a:gd name="connsiteX4" fmla="*/ 0 w 6172200"/>
              <a:gd name="connsiteY4" fmla="*/ 866 h 6858866"/>
              <a:gd name="connsiteX0" fmla="*/ 0 w 5636490"/>
              <a:gd name="connsiteY0" fmla="*/ 866 h 6868102"/>
              <a:gd name="connsiteX1" fmla="*/ 2283402 w 5636490"/>
              <a:gd name="connsiteY1" fmla="*/ 0 h 6868102"/>
              <a:gd name="connsiteX2" fmla="*/ 5636490 w 5636490"/>
              <a:gd name="connsiteY2" fmla="*/ 6868102 h 6868102"/>
              <a:gd name="connsiteX3" fmla="*/ 0 w 5636490"/>
              <a:gd name="connsiteY3" fmla="*/ 6858866 h 6868102"/>
              <a:gd name="connsiteX4" fmla="*/ 0 w 5636490"/>
              <a:gd name="connsiteY4" fmla="*/ 866 h 6868102"/>
              <a:gd name="connsiteX0" fmla="*/ 0 w 5678531"/>
              <a:gd name="connsiteY0" fmla="*/ 866 h 6858866"/>
              <a:gd name="connsiteX1" fmla="*/ 2283402 w 5678531"/>
              <a:gd name="connsiteY1" fmla="*/ 0 h 6858866"/>
              <a:gd name="connsiteX2" fmla="*/ 5678531 w 5678531"/>
              <a:gd name="connsiteY2" fmla="*/ 6857592 h 6858866"/>
              <a:gd name="connsiteX3" fmla="*/ 0 w 5678531"/>
              <a:gd name="connsiteY3" fmla="*/ 6858866 h 6858866"/>
              <a:gd name="connsiteX4" fmla="*/ 0 w 5678531"/>
              <a:gd name="connsiteY4" fmla="*/ 866 h 6858866"/>
              <a:gd name="connsiteX0" fmla="*/ 0 w 5678531"/>
              <a:gd name="connsiteY0" fmla="*/ 11376 h 6869376"/>
              <a:gd name="connsiteX1" fmla="*/ 2335954 w 5678531"/>
              <a:gd name="connsiteY1" fmla="*/ 0 h 6869376"/>
              <a:gd name="connsiteX2" fmla="*/ 5678531 w 5678531"/>
              <a:gd name="connsiteY2" fmla="*/ 6868102 h 6869376"/>
              <a:gd name="connsiteX3" fmla="*/ 0 w 5678531"/>
              <a:gd name="connsiteY3" fmla="*/ 6869376 h 6869376"/>
              <a:gd name="connsiteX4" fmla="*/ 0 w 5678531"/>
              <a:gd name="connsiteY4" fmla="*/ 11376 h 6869376"/>
              <a:gd name="connsiteX0" fmla="*/ 0 w 5678531"/>
              <a:gd name="connsiteY0" fmla="*/ 11376 h 6920654"/>
              <a:gd name="connsiteX1" fmla="*/ 2335954 w 5678531"/>
              <a:gd name="connsiteY1" fmla="*/ 0 h 6920654"/>
              <a:gd name="connsiteX2" fmla="*/ 5678531 w 5678531"/>
              <a:gd name="connsiteY2" fmla="*/ 6920654 h 6920654"/>
              <a:gd name="connsiteX3" fmla="*/ 0 w 5678531"/>
              <a:gd name="connsiteY3" fmla="*/ 6869376 h 6920654"/>
              <a:gd name="connsiteX4" fmla="*/ 0 w 5678531"/>
              <a:gd name="connsiteY4" fmla="*/ 11376 h 6920654"/>
              <a:gd name="connsiteX0" fmla="*/ 10510 w 5689041"/>
              <a:gd name="connsiteY0" fmla="*/ 11376 h 6920654"/>
              <a:gd name="connsiteX1" fmla="*/ 2346464 w 5689041"/>
              <a:gd name="connsiteY1" fmla="*/ 0 h 6920654"/>
              <a:gd name="connsiteX2" fmla="*/ 5689041 w 5689041"/>
              <a:gd name="connsiteY2" fmla="*/ 6920654 h 6920654"/>
              <a:gd name="connsiteX3" fmla="*/ 0 w 5689041"/>
              <a:gd name="connsiteY3" fmla="*/ 6911417 h 6920654"/>
              <a:gd name="connsiteX4" fmla="*/ 10510 w 5689041"/>
              <a:gd name="connsiteY4" fmla="*/ 11376 h 6920654"/>
              <a:gd name="connsiteX0" fmla="*/ 1274 w 5679805"/>
              <a:gd name="connsiteY0" fmla="*/ 11376 h 6920654"/>
              <a:gd name="connsiteX1" fmla="*/ 2337228 w 5679805"/>
              <a:gd name="connsiteY1" fmla="*/ 0 h 6920654"/>
              <a:gd name="connsiteX2" fmla="*/ 5679805 w 5679805"/>
              <a:gd name="connsiteY2" fmla="*/ 6920654 h 6920654"/>
              <a:gd name="connsiteX3" fmla="*/ 0 w 5679805"/>
              <a:gd name="connsiteY3" fmla="*/ 3604799 h 6920654"/>
              <a:gd name="connsiteX4" fmla="*/ 1274 w 5679805"/>
              <a:gd name="connsiteY4" fmla="*/ 11376 h 6920654"/>
              <a:gd name="connsiteX0" fmla="*/ 1274 w 4026496"/>
              <a:gd name="connsiteY0" fmla="*/ 11376 h 3604800"/>
              <a:gd name="connsiteX1" fmla="*/ 2337228 w 4026496"/>
              <a:gd name="connsiteY1" fmla="*/ 0 h 3604800"/>
              <a:gd name="connsiteX2" fmla="*/ 4026496 w 4026496"/>
              <a:gd name="connsiteY2" fmla="*/ 3604800 h 3604800"/>
              <a:gd name="connsiteX3" fmla="*/ 0 w 4026496"/>
              <a:gd name="connsiteY3" fmla="*/ 3604799 h 3604800"/>
              <a:gd name="connsiteX4" fmla="*/ 1274 w 4026496"/>
              <a:gd name="connsiteY4" fmla="*/ 11376 h 3604800"/>
              <a:gd name="connsiteX0" fmla="*/ 1274 w 4026496"/>
              <a:gd name="connsiteY0" fmla="*/ 11376 h 3604800"/>
              <a:gd name="connsiteX1" fmla="*/ 2337228 w 4026496"/>
              <a:gd name="connsiteY1" fmla="*/ 0 h 3604800"/>
              <a:gd name="connsiteX2" fmla="*/ 4026496 w 4026496"/>
              <a:gd name="connsiteY2" fmla="*/ 3604800 h 3604800"/>
              <a:gd name="connsiteX3" fmla="*/ 0 w 4026496"/>
              <a:gd name="connsiteY3" fmla="*/ 3022909 h 3604800"/>
              <a:gd name="connsiteX4" fmla="*/ 1274 w 4026496"/>
              <a:gd name="connsiteY4" fmla="*/ 11376 h 3604800"/>
              <a:gd name="connsiteX0" fmla="*/ 1274 w 3851005"/>
              <a:gd name="connsiteY0" fmla="*/ 11376 h 3078327"/>
              <a:gd name="connsiteX1" fmla="*/ 2337228 w 3851005"/>
              <a:gd name="connsiteY1" fmla="*/ 0 h 3078327"/>
              <a:gd name="connsiteX2" fmla="*/ 3851005 w 3851005"/>
              <a:gd name="connsiteY2" fmla="*/ 3078327 h 3078327"/>
              <a:gd name="connsiteX3" fmla="*/ 0 w 3851005"/>
              <a:gd name="connsiteY3" fmla="*/ 3022909 h 3078327"/>
              <a:gd name="connsiteX4" fmla="*/ 1274 w 3851005"/>
              <a:gd name="connsiteY4" fmla="*/ 11376 h 3078327"/>
              <a:gd name="connsiteX0" fmla="*/ 1274 w 3851005"/>
              <a:gd name="connsiteY0" fmla="*/ 29849 h 3096800"/>
              <a:gd name="connsiteX1" fmla="*/ 2272573 w 3851005"/>
              <a:gd name="connsiteY1" fmla="*/ 0 h 3096800"/>
              <a:gd name="connsiteX2" fmla="*/ 3851005 w 3851005"/>
              <a:gd name="connsiteY2" fmla="*/ 3096800 h 3096800"/>
              <a:gd name="connsiteX3" fmla="*/ 0 w 3851005"/>
              <a:gd name="connsiteY3" fmla="*/ 3041382 h 3096800"/>
              <a:gd name="connsiteX4" fmla="*/ 1274 w 3851005"/>
              <a:gd name="connsiteY4" fmla="*/ 29849 h 3096800"/>
              <a:gd name="connsiteX0" fmla="*/ 1274 w 3795587"/>
              <a:gd name="connsiteY0" fmla="*/ 29849 h 3041382"/>
              <a:gd name="connsiteX1" fmla="*/ 2272573 w 3795587"/>
              <a:gd name="connsiteY1" fmla="*/ 0 h 3041382"/>
              <a:gd name="connsiteX2" fmla="*/ 3795587 w 3795587"/>
              <a:gd name="connsiteY2" fmla="*/ 3041381 h 3041382"/>
              <a:gd name="connsiteX3" fmla="*/ 0 w 3795587"/>
              <a:gd name="connsiteY3" fmla="*/ 3041382 h 3041382"/>
              <a:gd name="connsiteX4" fmla="*/ 1274 w 3795587"/>
              <a:gd name="connsiteY4" fmla="*/ 29849 h 3041382"/>
              <a:gd name="connsiteX0" fmla="*/ 1274 w 3758641"/>
              <a:gd name="connsiteY0" fmla="*/ 29849 h 3050617"/>
              <a:gd name="connsiteX1" fmla="*/ 2272573 w 3758641"/>
              <a:gd name="connsiteY1" fmla="*/ 0 h 3050617"/>
              <a:gd name="connsiteX2" fmla="*/ 3758641 w 3758641"/>
              <a:gd name="connsiteY2" fmla="*/ 3050617 h 3050617"/>
              <a:gd name="connsiteX3" fmla="*/ 0 w 3758641"/>
              <a:gd name="connsiteY3" fmla="*/ 3041382 h 3050617"/>
              <a:gd name="connsiteX4" fmla="*/ 1274 w 3758641"/>
              <a:gd name="connsiteY4" fmla="*/ 29849 h 3050617"/>
              <a:gd name="connsiteX0" fmla="*/ 1274 w 3758641"/>
              <a:gd name="connsiteY0" fmla="*/ 48322 h 3069090"/>
              <a:gd name="connsiteX1" fmla="*/ 2263336 w 3758641"/>
              <a:gd name="connsiteY1" fmla="*/ 0 h 3069090"/>
              <a:gd name="connsiteX2" fmla="*/ 3758641 w 3758641"/>
              <a:gd name="connsiteY2" fmla="*/ 3069090 h 3069090"/>
              <a:gd name="connsiteX3" fmla="*/ 0 w 3758641"/>
              <a:gd name="connsiteY3" fmla="*/ 3059855 h 3069090"/>
              <a:gd name="connsiteX4" fmla="*/ 1274 w 3758641"/>
              <a:gd name="connsiteY4" fmla="*/ 48322 h 3069090"/>
              <a:gd name="connsiteX0" fmla="*/ 1274 w 3758641"/>
              <a:gd name="connsiteY0" fmla="*/ 2140 h 3069090"/>
              <a:gd name="connsiteX1" fmla="*/ 2263336 w 3758641"/>
              <a:gd name="connsiteY1" fmla="*/ 0 h 3069090"/>
              <a:gd name="connsiteX2" fmla="*/ 3758641 w 3758641"/>
              <a:gd name="connsiteY2" fmla="*/ 3069090 h 3069090"/>
              <a:gd name="connsiteX3" fmla="*/ 0 w 3758641"/>
              <a:gd name="connsiteY3" fmla="*/ 3059855 h 3069090"/>
              <a:gd name="connsiteX4" fmla="*/ 1274 w 3758641"/>
              <a:gd name="connsiteY4" fmla="*/ 2140 h 3069090"/>
              <a:gd name="connsiteX0" fmla="*/ 1274 w 3577915"/>
              <a:gd name="connsiteY0" fmla="*/ 2140 h 3069090"/>
              <a:gd name="connsiteX1" fmla="*/ 2263336 w 3577915"/>
              <a:gd name="connsiteY1" fmla="*/ 0 h 3069090"/>
              <a:gd name="connsiteX2" fmla="*/ 3577915 w 3577915"/>
              <a:gd name="connsiteY2" fmla="*/ 3069090 h 3069090"/>
              <a:gd name="connsiteX3" fmla="*/ 0 w 3577915"/>
              <a:gd name="connsiteY3" fmla="*/ 3059855 h 3069090"/>
              <a:gd name="connsiteX4" fmla="*/ 1274 w 3577915"/>
              <a:gd name="connsiteY4" fmla="*/ 2140 h 3069090"/>
              <a:gd name="connsiteX0" fmla="*/ 1274 w 3577915"/>
              <a:gd name="connsiteY0" fmla="*/ 29849 h 3096799"/>
              <a:gd name="connsiteX1" fmla="*/ 2255807 w 3577915"/>
              <a:gd name="connsiteY1" fmla="*/ 0 h 3096799"/>
              <a:gd name="connsiteX2" fmla="*/ 3577915 w 3577915"/>
              <a:gd name="connsiteY2" fmla="*/ 3096799 h 3096799"/>
              <a:gd name="connsiteX3" fmla="*/ 0 w 3577915"/>
              <a:gd name="connsiteY3" fmla="*/ 3087564 h 3096799"/>
              <a:gd name="connsiteX4" fmla="*/ 1274 w 3577915"/>
              <a:gd name="connsiteY4" fmla="*/ 29849 h 3096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7915" h="3096799">
                <a:moveTo>
                  <a:pt x="1274" y="29849"/>
                </a:moveTo>
                <a:lnTo>
                  <a:pt x="2255807" y="0"/>
                </a:lnTo>
                <a:lnTo>
                  <a:pt x="3577915" y="3096799"/>
                </a:lnTo>
                <a:lnTo>
                  <a:pt x="0" y="3087564"/>
                </a:lnTo>
                <a:cubicBezTo>
                  <a:pt x="3503" y="787550"/>
                  <a:pt x="-2229" y="2329863"/>
                  <a:pt x="1274" y="29849"/>
                </a:cubicBezTo>
                <a:close/>
              </a:path>
            </a:pathLst>
          </a:cu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6" name="Rectangle 5">
            <a:extLst>
              <a:ext uri="{FF2B5EF4-FFF2-40B4-BE49-F238E27FC236}">
                <a16:creationId xmlns:a16="http://schemas.microsoft.com/office/drawing/2014/main" id="{988CD1F6-C7FB-4181-90AB-4964569D28A7}"/>
              </a:ext>
            </a:extLst>
          </p:cNvPr>
          <p:cNvSpPr/>
          <p:nvPr userDrawn="1"/>
        </p:nvSpPr>
        <p:spPr>
          <a:xfrm>
            <a:off x="-1275" y="3020767"/>
            <a:ext cx="4203820" cy="40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3" name="Rectangle 12">
            <a:extLst>
              <a:ext uri="{FF2B5EF4-FFF2-40B4-BE49-F238E27FC236}">
                <a16:creationId xmlns:a16="http://schemas.microsoft.com/office/drawing/2014/main" id="{823F0942-0689-4E66-9D2C-2369663F1460}"/>
              </a:ext>
            </a:extLst>
          </p:cNvPr>
          <p:cNvSpPr/>
          <p:nvPr userDrawn="1"/>
        </p:nvSpPr>
        <p:spPr>
          <a:xfrm rot="5400000">
            <a:off x="1138161" y="2216030"/>
            <a:ext cx="3503807" cy="5780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5" name="Rectangle 14">
            <a:extLst>
              <a:ext uri="{FF2B5EF4-FFF2-40B4-BE49-F238E27FC236}">
                <a16:creationId xmlns:a16="http://schemas.microsoft.com/office/drawing/2014/main" id="{C895514E-F345-46EE-9435-B629CE57CD62}"/>
              </a:ext>
            </a:extLst>
          </p:cNvPr>
          <p:cNvSpPr/>
          <p:nvPr userDrawn="1"/>
        </p:nvSpPr>
        <p:spPr>
          <a:xfrm>
            <a:off x="0" y="6498090"/>
            <a:ext cx="5780135" cy="408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838F"/>
              </a:solidFill>
              <a:effectLst/>
              <a:uLnTx/>
              <a:uFillTx/>
              <a:latin typeface="Segoe UI Light"/>
              <a:ea typeface="+mn-ea"/>
              <a:cs typeface="+mn-cs"/>
            </a:endParaRPr>
          </a:p>
        </p:txBody>
      </p:sp>
      <p:sp>
        <p:nvSpPr>
          <p:cNvPr id="16" name="Text Placeholder 15">
            <a:extLst>
              <a:ext uri="{FF2B5EF4-FFF2-40B4-BE49-F238E27FC236}">
                <a16:creationId xmlns:a16="http://schemas.microsoft.com/office/drawing/2014/main" id="{049407DE-CB1B-4D29-AEDE-BFD139E055AA}"/>
              </a:ext>
            </a:extLst>
          </p:cNvPr>
          <p:cNvSpPr>
            <a:spLocks noGrp="1"/>
          </p:cNvSpPr>
          <p:nvPr>
            <p:ph type="body" sz="quarter" idx="11"/>
          </p:nvPr>
        </p:nvSpPr>
        <p:spPr>
          <a:xfrm>
            <a:off x="676284" y="3193664"/>
            <a:ext cx="5780088" cy="3465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2" name="Picture 21">
            <a:extLst>
              <a:ext uri="{FF2B5EF4-FFF2-40B4-BE49-F238E27FC236}">
                <a16:creationId xmlns:a16="http://schemas.microsoft.com/office/drawing/2014/main" id="{09AA1860-9BA6-4AB5-B8A6-5D62999DA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626" y="5653302"/>
            <a:ext cx="2451604" cy="1228859"/>
          </a:xfrm>
          <a:prstGeom prst="rect">
            <a:avLst/>
          </a:prstGeom>
        </p:spPr>
      </p:pic>
    </p:spTree>
    <p:extLst>
      <p:ext uri="{BB962C8B-B14F-4D97-AF65-F5344CB8AC3E}">
        <p14:creationId xmlns:p14="http://schemas.microsoft.com/office/powerpoint/2010/main" val="349697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898421-14EE-4D7E-AF4E-3B8FB22F4777}"/>
              </a:ext>
            </a:extLst>
          </p:cNvPr>
          <p:cNvSpPr>
            <a:spLocks noGrp="1"/>
          </p:cNvSpPr>
          <p:nvPr>
            <p:ph type="title"/>
          </p:nvPr>
        </p:nvSpPr>
        <p:spPr>
          <a:xfrm>
            <a:off x="402208" y="581892"/>
            <a:ext cx="10515600" cy="1325563"/>
          </a:xfrm>
          <a:prstGeom prst="rect">
            <a:avLst/>
          </a:prstGeom>
        </p:spPr>
        <p:txBody>
          <a:bodyPr vert="horz" lIns="91440" tIns="45720" rIns="91440" bIns="45720" rtlCol="0" anchor="ctr">
            <a:normAutofit/>
          </a:bodyPr>
          <a:lstStyle/>
          <a:p>
            <a:r>
              <a:rPr lang="en-US"/>
              <a:t>Click to edit Master </a:t>
            </a:r>
            <a:endParaRPr lang="en-GB"/>
          </a:p>
        </p:txBody>
      </p:sp>
      <p:sp>
        <p:nvSpPr>
          <p:cNvPr id="3" name="Text Placeholder 2">
            <a:extLst>
              <a:ext uri="{FF2B5EF4-FFF2-40B4-BE49-F238E27FC236}">
                <a16:creationId xmlns:a16="http://schemas.microsoft.com/office/drawing/2014/main" id="{5D2331B2-864F-4A49-85EA-9DB152482A5A}"/>
              </a:ext>
            </a:extLst>
          </p:cNvPr>
          <p:cNvSpPr>
            <a:spLocks noGrp="1"/>
          </p:cNvSpPr>
          <p:nvPr>
            <p:ph type="body" idx="1"/>
          </p:nvPr>
        </p:nvSpPr>
        <p:spPr>
          <a:xfrm>
            <a:off x="402208" y="2187574"/>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9466DA-5A27-4926-96DD-B54C1363AB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3AE4807-79DF-4629-A47F-28B5F2CBDA61}" type="datetimeFigureOut">
              <a:rPr kumimoji="0" lang="en-GB" sz="1200" b="0" i="0" u="none" strike="noStrike" kern="1200" cap="none" spc="0" normalizeH="0" baseline="0" noProof="0" smtClean="0">
                <a:ln>
                  <a:noFill/>
                </a:ln>
                <a:solidFill>
                  <a:srgbClr val="00838F">
                    <a:tint val="75000"/>
                  </a:srgbClr>
                </a:solidFill>
                <a:effectLst/>
                <a:uLnTx/>
                <a:uFillTx/>
                <a:latin typeface="Segoe UI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20/01/2025</a:t>
            </a:fld>
            <a:endParaRPr kumimoji="0" lang="en-GB" sz="1200" b="0" i="0" u="none" strike="noStrike" kern="1200" cap="none" spc="0" normalizeH="0" baseline="0" noProof="0">
              <a:ln>
                <a:noFill/>
              </a:ln>
              <a:solidFill>
                <a:srgbClr val="00838F">
                  <a:tint val="75000"/>
                </a:srgbClr>
              </a:solidFill>
              <a:effectLst/>
              <a:uLnTx/>
              <a:uFillTx/>
              <a:latin typeface="Segoe UI Light"/>
              <a:ea typeface="+mn-ea"/>
              <a:cs typeface="+mn-cs"/>
            </a:endParaRPr>
          </a:p>
        </p:txBody>
      </p:sp>
      <p:sp>
        <p:nvSpPr>
          <p:cNvPr id="5" name="Footer Placeholder 4">
            <a:extLst>
              <a:ext uri="{FF2B5EF4-FFF2-40B4-BE49-F238E27FC236}">
                <a16:creationId xmlns:a16="http://schemas.microsoft.com/office/drawing/2014/main" id="{22CA4090-173F-403F-A224-C19550AB27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838F">
                  <a:tint val="75000"/>
                </a:srgbClr>
              </a:solidFill>
              <a:effectLst/>
              <a:uLnTx/>
              <a:uFillTx/>
              <a:latin typeface="Segoe UI Light"/>
              <a:ea typeface="+mn-ea"/>
              <a:cs typeface="+mn-cs"/>
            </a:endParaRPr>
          </a:p>
        </p:txBody>
      </p:sp>
      <p:sp>
        <p:nvSpPr>
          <p:cNvPr id="6" name="Slide Number Placeholder 5">
            <a:extLst>
              <a:ext uri="{FF2B5EF4-FFF2-40B4-BE49-F238E27FC236}">
                <a16:creationId xmlns:a16="http://schemas.microsoft.com/office/drawing/2014/main" id="{EAE6A432-DB59-4501-9653-2E0016A967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490D6A-59F0-49F7-B06A-057B88CA2F86}" type="slidenum">
              <a:rPr kumimoji="0" lang="en-GB" sz="1200" b="0" i="0" u="none" strike="noStrike" kern="1200" cap="none" spc="0" normalizeH="0" baseline="0" noProof="0" smtClean="0">
                <a:ln>
                  <a:noFill/>
                </a:ln>
                <a:solidFill>
                  <a:srgbClr val="00838F">
                    <a:tint val="75000"/>
                  </a:srgbClr>
                </a:solidFill>
                <a:effectLst/>
                <a:uLnTx/>
                <a:uFillTx/>
                <a:latin typeface="Segoe UI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00838F">
                  <a:tint val="75000"/>
                </a:srgbClr>
              </a:solidFill>
              <a:effectLst/>
              <a:uLnTx/>
              <a:uFillTx/>
              <a:latin typeface="Segoe UI Light"/>
              <a:ea typeface="+mn-ea"/>
              <a:cs typeface="+mn-cs"/>
            </a:endParaRPr>
          </a:p>
        </p:txBody>
      </p:sp>
    </p:spTree>
    <p:extLst>
      <p:ext uri="{BB962C8B-B14F-4D97-AF65-F5344CB8AC3E}">
        <p14:creationId xmlns:p14="http://schemas.microsoft.com/office/powerpoint/2010/main" val="2723991180"/>
      </p:ext>
    </p:extLst>
  </p:cSld>
  <p:clrMap bg1="dk1" tx1="lt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889" r:id="rId10"/>
    <p:sldLayoutId id="2147483675" r:id="rId11"/>
    <p:sldLayoutId id="2147483676" r:id="rId12"/>
  </p:sldLayoutIdLst>
  <p:txStyles>
    <p:titleStyle>
      <a:lvl1pPr algn="l" defTabSz="914400" rtl="0" eaLnBrk="1" latinLnBrk="0" hangingPunct="1">
        <a:lnSpc>
          <a:spcPct val="100000"/>
        </a:lnSpc>
        <a:spcBef>
          <a:spcPts val="1000"/>
        </a:spcBef>
        <a:buNone/>
        <a:defRPr sz="4400" kern="1200">
          <a:solidFill>
            <a:schemeClr val="bg1"/>
          </a:solidFill>
          <a:latin typeface="Segoe UI Semibold" panose="020B0702040204020203" pitchFamily="34" charset="0"/>
          <a:ea typeface="+mj-ea"/>
          <a:cs typeface="Segoe UI Semibold" panose="020B0702040204020203" pitchFamily="34" charset="0"/>
        </a:defRPr>
      </a:lvl1pPr>
    </p:titleStyle>
    <p:bodyStyle>
      <a:lvl1pPr marL="228600" indent="-228600" algn="l" defTabSz="914400" rtl="0" eaLnBrk="1" latinLnBrk="0" hangingPunct="1">
        <a:lnSpc>
          <a:spcPct val="130000"/>
        </a:lnSpc>
        <a:spcBef>
          <a:spcPts val="1000"/>
        </a:spcBef>
        <a:buClr>
          <a:schemeClr val="bg1"/>
        </a:buClr>
        <a:buFont typeface="Wingdings" panose="05000000000000000000" pitchFamily="2" charset="2"/>
        <a:buChar char="§"/>
        <a:defRPr sz="2400" kern="1200">
          <a:solidFill>
            <a:schemeClr val="tx2"/>
          </a:solidFill>
          <a:latin typeface="Segoe UI Semibold" panose="020B0702040204020203" pitchFamily="34" charset="0"/>
          <a:ea typeface="+mn-ea"/>
          <a:cs typeface="Segoe UI Semibold" panose="020B0702040204020203" pitchFamily="34" charset="0"/>
        </a:defRPr>
      </a:lvl1pPr>
      <a:lvl2pPr marL="685800" indent="-228600" algn="l" defTabSz="914400" rtl="0" eaLnBrk="1" latinLnBrk="0" hangingPunct="1">
        <a:lnSpc>
          <a:spcPct val="130000"/>
        </a:lnSpc>
        <a:spcBef>
          <a:spcPts val="1000"/>
        </a:spcBef>
        <a:buClr>
          <a:schemeClr val="bg1"/>
        </a:buClr>
        <a:buFont typeface="Wingdings" panose="05000000000000000000" pitchFamily="2" charset="2"/>
        <a:buChar char="§"/>
        <a:defRPr sz="2400" kern="1200">
          <a:solidFill>
            <a:schemeClr val="tx2"/>
          </a:solidFill>
          <a:latin typeface="Segoe UI Light" panose="020B0502040204020203" pitchFamily="34" charset="0"/>
          <a:ea typeface="+mn-ea"/>
          <a:cs typeface="Segoe UI Light" panose="020B0502040204020203" pitchFamily="34" charset="0"/>
        </a:defRPr>
      </a:lvl2pPr>
      <a:lvl3pPr marL="1143000" indent="-228600" algn="l" defTabSz="914400" rtl="0" eaLnBrk="1" latinLnBrk="0" hangingPunct="1">
        <a:lnSpc>
          <a:spcPct val="130000"/>
        </a:lnSpc>
        <a:spcBef>
          <a:spcPts val="1000"/>
        </a:spcBef>
        <a:buClr>
          <a:schemeClr val="bg1"/>
        </a:buClr>
        <a:buFont typeface="Wingdings" panose="05000000000000000000" pitchFamily="2" charset="2"/>
        <a:buChar char="§"/>
        <a:defRPr sz="2400" kern="1200">
          <a:solidFill>
            <a:schemeClr val="tx2"/>
          </a:solidFill>
          <a:latin typeface="Segoe UI Light" panose="020B0502040204020203" pitchFamily="34" charset="0"/>
          <a:ea typeface="+mn-ea"/>
          <a:cs typeface="Segoe UI Light" panose="020B0502040204020203" pitchFamily="34" charset="0"/>
        </a:defRPr>
      </a:lvl3pPr>
      <a:lvl4pPr marL="1600200" indent="-228600" algn="l" defTabSz="914400" rtl="0" eaLnBrk="1" latinLnBrk="0" hangingPunct="1">
        <a:lnSpc>
          <a:spcPct val="130000"/>
        </a:lnSpc>
        <a:spcBef>
          <a:spcPts val="1000"/>
        </a:spcBef>
        <a:buClr>
          <a:schemeClr val="bg1"/>
        </a:buClr>
        <a:buFont typeface="Wingdings" panose="05000000000000000000" pitchFamily="2" charset="2"/>
        <a:buChar char="§"/>
        <a:defRPr sz="2400" kern="1200">
          <a:solidFill>
            <a:schemeClr val="tx2"/>
          </a:solidFill>
          <a:latin typeface="Segoe UI Light" panose="020B0502040204020203" pitchFamily="34" charset="0"/>
          <a:ea typeface="+mn-ea"/>
          <a:cs typeface="Segoe UI Light" panose="020B0502040204020203" pitchFamily="34" charset="0"/>
        </a:defRPr>
      </a:lvl4pPr>
      <a:lvl5pPr marL="2057400" indent="-228600" algn="l" defTabSz="914400" rtl="0" eaLnBrk="1" latinLnBrk="0" hangingPunct="1">
        <a:lnSpc>
          <a:spcPct val="130000"/>
        </a:lnSpc>
        <a:spcBef>
          <a:spcPts val="1000"/>
        </a:spcBef>
        <a:buClr>
          <a:schemeClr val="bg1"/>
        </a:buClr>
        <a:buFont typeface="Wingdings" panose="05000000000000000000" pitchFamily="2" charset="2"/>
        <a:buChar char="§"/>
        <a:defRPr sz="2400" kern="1200">
          <a:solidFill>
            <a:schemeClr val="tx2"/>
          </a:solidFill>
          <a:latin typeface="Segoe UI Light" panose="020B0502040204020203" pitchFamily="34" charset="0"/>
          <a:ea typeface="+mn-ea"/>
          <a:cs typeface="Segoe UI Light"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6BBBFAF3-8C3D-4D01-A67A-00A491CEE0BD}"/>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9AA950A2-558E-4D9D-A38A-DD9D3456049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9B806A4-CEBB-4C07-8494-A87BE0C01A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9CDE8291-D526-4A63-AA45-D90AF2933839}" type="datetimeFigureOut">
              <a:rPr lang="en-GB"/>
              <a:pPr>
                <a:defRPr/>
              </a:pPr>
              <a:t>20/01/2025</a:t>
            </a:fld>
            <a:endParaRPr lang="en-GB"/>
          </a:p>
        </p:txBody>
      </p:sp>
      <p:sp>
        <p:nvSpPr>
          <p:cNvPr id="5" name="Footer Placeholder 4">
            <a:extLst>
              <a:ext uri="{FF2B5EF4-FFF2-40B4-BE49-F238E27FC236}">
                <a16:creationId xmlns:a16="http://schemas.microsoft.com/office/drawing/2014/main" id="{C85CD1B5-3087-423A-836C-2428538FC3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DBFF9C6-B097-4066-84F4-1EF12037FA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4B09FEE5-A610-48C8-8465-3DD138F4D32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00" r:id="rId1"/>
    <p:sldLayoutId id="2147483835" r:id="rId2"/>
    <p:sldLayoutId id="2147483834" r:id="rId3"/>
    <p:sldLayoutId id="2147483888" r:id="rId4"/>
    <p:sldLayoutId id="2147483795" r:id="rId5"/>
    <p:sldLayoutId id="2147483890" r:id="rId6"/>
    <p:sldLayoutId id="2147483891" r:id="rId7"/>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hyperlink" Target="https://www.oiahe.org.uk/resources-and-publications/good-practice-framework/supporting-disabled-students/"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8.png"/><Relationship Id="rId4" Type="http://schemas.openxmlformats.org/officeDocument/2006/relationships/hyperlink" Target="https://www.oiahe.org.uk/resources-and-publications/case-summaries/?searchTerm=disabled&amp;sort=des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07419D4-8BA2-4BDA-864D-31BA4A0CAE75}"/>
              </a:ext>
            </a:extLst>
          </p:cNvPr>
          <p:cNvSpPr>
            <a:spLocks noGrp="1" noChangeArrowheads="1"/>
          </p:cNvSpPr>
          <p:nvPr>
            <p:ph type="ctrTitle"/>
          </p:nvPr>
        </p:nvSpPr>
        <p:spPr>
          <a:xfrm>
            <a:off x="364671" y="1936377"/>
            <a:ext cx="6899795" cy="2653552"/>
          </a:xfrm>
        </p:spPr>
        <p:txBody>
          <a:bodyPr>
            <a:normAutofit/>
          </a:bodyPr>
          <a:lstStyle/>
          <a:p>
            <a:r>
              <a:rPr lang="en-US" altLang="en-US" sz="4400" dirty="0">
                <a:latin typeface="Segoe UI Semibold"/>
                <a:cs typeface="Segoe UI Semibold"/>
              </a:rPr>
              <a:t>The OIA's view:  complaints from disabled students</a:t>
            </a:r>
            <a:endParaRPr lang="en-US" altLang="en-US" sz="4400" dirty="0"/>
          </a:p>
        </p:txBody>
      </p:sp>
      <p:sp>
        <p:nvSpPr>
          <p:cNvPr id="22" name="TextBox 21">
            <a:extLst>
              <a:ext uri="{FF2B5EF4-FFF2-40B4-BE49-F238E27FC236}">
                <a16:creationId xmlns:a16="http://schemas.microsoft.com/office/drawing/2014/main" id="{6CFA5083-565F-4EF3-A67B-CA5022BD4E9F}"/>
              </a:ext>
            </a:extLst>
          </p:cNvPr>
          <p:cNvSpPr txBox="1"/>
          <p:nvPr/>
        </p:nvSpPr>
        <p:spPr>
          <a:xfrm>
            <a:off x="756556" y="4764918"/>
            <a:ext cx="5480915" cy="400110"/>
          </a:xfrm>
          <a:prstGeom prst="rect">
            <a:avLst/>
          </a:prstGeom>
          <a:noFill/>
        </p:spPr>
        <p:txBody>
          <a:bodyPr wrap="square" lIns="91440" tIns="45720" rIns="91440" bIns="45720" anchor="t">
            <a:spAutoFit/>
          </a:bodyPr>
          <a:lstStyle/>
          <a:p>
            <a:pPr>
              <a:defRPr/>
            </a:pPr>
            <a:r>
              <a:rPr lang="en-GB" sz="2000">
                <a:solidFill>
                  <a:schemeClr val="tx2"/>
                </a:solidFill>
                <a:latin typeface="+mj-lt"/>
                <a:cs typeface="Segoe UI Light"/>
              </a:rPr>
              <a:t>Jo Nuckley, </a:t>
            </a:r>
            <a:r>
              <a:rPr lang="en-GB" sz="2000">
                <a:solidFill>
                  <a:schemeClr val="tx2"/>
                </a:solidFill>
                <a:cs typeface="Segoe UI Light"/>
              </a:rPr>
              <a:t>Head of Outreach &amp; Insight</a:t>
            </a:r>
            <a:endParaRPr lang="en-US">
              <a:solidFill>
                <a:schemeClr val="tx2"/>
              </a:solidFill>
              <a:ea typeface="+mn-ea"/>
            </a:endParaRPr>
          </a:p>
        </p:txBody>
      </p:sp>
      <p:sp>
        <p:nvSpPr>
          <p:cNvPr id="4" name="TextBox 3">
            <a:extLst>
              <a:ext uri="{FF2B5EF4-FFF2-40B4-BE49-F238E27FC236}">
                <a16:creationId xmlns:a16="http://schemas.microsoft.com/office/drawing/2014/main" id="{92631457-5769-09FB-B6E2-74861BAED809}"/>
              </a:ext>
            </a:extLst>
          </p:cNvPr>
          <p:cNvSpPr txBox="1"/>
          <p:nvPr/>
        </p:nvSpPr>
        <p:spPr>
          <a:xfrm>
            <a:off x="756557" y="5234281"/>
            <a:ext cx="6150428" cy="400110"/>
          </a:xfrm>
          <a:prstGeom prst="rect">
            <a:avLst/>
          </a:prstGeom>
          <a:noFill/>
        </p:spPr>
        <p:txBody>
          <a:bodyPr wrap="square" lIns="91440" tIns="45720" rIns="91440" bIns="45720" anchor="t">
            <a:spAutoFit/>
          </a:bodyPr>
          <a:lstStyle/>
          <a:p>
            <a:r>
              <a:rPr lang="en-US" altLang="en-US" sz="2000" dirty="0">
                <a:solidFill>
                  <a:schemeClr val="tx2"/>
                </a:solidFill>
                <a:latin typeface="Segoe UI Semibold"/>
                <a:cs typeface="Segoe UI Semibold"/>
              </a:rPr>
              <a:t>21 January 2025</a:t>
            </a:r>
          </a:p>
        </p:txBody>
      </p:sp>
      <p:pic>
        <p:nvPicPr>
          <p:cNvPr id="5" name="Picture 4" descr="Two people having sign language conversation">
            <a:extLst>
              <a:ext uri="{FF2B5EF4-FFF2-40B4-BE49-F238E27FC236}">
                <a16:creationId xmlns:a16="http://schemas.microsoft.com/office/drawing/2014/main" id="{62B32B37-590C-CE17-C532-ADE8C740903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 r="36010"/>
          <a:stretch/>
        </p:blipFill>
        <p:spPr>
          <a:xfrm>
            <a:off x="7560703" y="1081715"/>
            <a:ext cx="4500000" cy="4694570"/>
          </a:xfrm>
          <a:prstGeom prst="rect">
            <a:avLst/>
          </a:prstGeom>
        </p:spPr>
      </p:pic>
    </p:spTree>
    <p:extLst>
      <p:ext uri="{BB962C8B-B14F-4D97-AF65-F5344CB8AC3E}">
        <p14:creationId xmlns:p14="http://schemas.microsoft.com/office/powerpoint/2010/main" val="2584529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879CC-EC5B-5B93-A55D-19BF8790FBF4}"/>
              </a:ext>
            </a:extLst>
          </p:cNvPr>
          <p:cNvSpPr>
            <a:spLocks noGrp="1"/>
          </p:cNvSpPr>
          <p:nvPr>
            <p:ph type="title"/>
          </p:nvPr>
        </p:nvSpPr>
        <p:spPr/>
        <p:txBody>
          <a:bodyPr/>
          <a:lstStyle/>
          <a:p>
            <a:r>
              <a:rPr lang="en-GB" sz="4000">
                <a:solidFill>
                  <a:schemeClr val="bg1"/>
                </a:solidFill>
                <a:latin typeface="Segoe UI Semibold"/>
                <a:cs typeface="Calibri Light"/>
              </a:rPr>
              <a:t>Contact us</a:t>
            </a:r>
            <a:endParaRPr lang="en-GB" sz="4000">
              <a:solidFill>
                <a:schemeClr val="bg1"/>
              </a:solidFill>
              <a:latin typeface="Segoe UI Semibold"/>
              <a:cs typeface="Segoe UI Semibold"/>
            </a:endParaRPr>
          </a:p>
        </p:txBody>
      </p:sp>
    </p:spTree>
    <p:extLst>
      <p:ext uri="{BB962C8B-B14F-4D97-AF65-F5344CB8AC3E}">
        <p14:creationId xmlns:p14="http://schemas.microsoft.com/office/powerpoint/2010/main" val="43180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5B740-36E0-4631-8F9C-CBFA3E01ABCA}"/>
              </a:ext>
            </a:extLst>
          </p:cNvPr>
          <p:cNvSpPr>
            <a:spLocks noGrp="1"/>
          </p:cNvSpPr>
          <p:nvPr>
            <p:ph type="title"/>
          </p:nvPr>
        </p:nvSpPr>
        <p:spPr>
          <a:xfrm>
            <a:off x="401639" y="353696"/>
            <a:ext cx="8468041" cy="1325563"/>
          </a:xfrm>
        </p:spPr>
        <p:txBody>
          <a:bodyPr/>
          <a:lstStyle/>
          <a:p>
            <a:r>
              <a:rPr lang="en-US" dirty="0">
                <a:solidFill>
                  <a:schemeClr val="bg1"/>
                </a:solidFill>
                <a:latin typeface="Segoe UI Semibold"/>
                <a:cs typeface="Segoe UI Semibold"/>
              </a:rPr>
              <a:t>Context – who complains?</a:t>
            </a:r>
          </a:p>
        </p:txBody>
      </p:sp>
      <p:sp>
        <p:nvSpPr>
          <p:cNvPr id="3" name="Text Placeholder 2">
            <a:extLst>
              <a:ext uri="{FF2B5EF4-FFF2-40B4-BE49-F238E27FC236}">
                <a16:creationId xmlns:a16="http://schemas.microsoft.com/office/drawing/2014/main" id="{A15B989A-BB2F-465F-BBE4-D84C210ED1D1}"/>
              </a:ext>
            </a:extLst>
          </p:cNvPr>
          <p:cNvSpPr>
            <a:spLocks noGrp="1"/>
          </p:cNvSpPr>
          <p:nvPr>
            <p:ph type="body" sz="quarter" idx="13"/>
          </p:nvPr>
        </p:nvSpPr>
        <p:spPr>
          <a:xfrm>
            <a:off x="401639" y="2070846"/>
            <a:ext cx="11503490" cy="4634753"/>
          </a:xfrm>
        </p:spPr>
        <p:txBody>
          <a:bodyPr/>
          <a:lstStyle/>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2024 our busiest year ever, complaints received up approx. 15% of 2023.</a:t>
            </a:r>
            <a:endParaRPr lang="en-US" dirty="0"/>
          </a:p>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Around a third of students complaining to the OIA in 2023 were identified as disabled. In 2024 this rose to just over 40%</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Of these, around 40% of students selected multiple categories when describing their disability</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Mental health challenges remains the largest category, followed by </a:t>
            </a:r>
            <a:r>
              <a:rPr lang="en-GB" sz="1800" dirty="0" err="1">
                <a:latin typeface="Segoe UI Light"/>
                <a:cs typeface="Segoe UI Light"/>
              </a:rPr>
              <a:t>SpLDs</a:t>
            </a:r>
            <a:endParaRPr lang="en-GB" sz="1800" dirty="0">
              <a:latin typeface="Segoe UI Light"/>
              <a:cs typeface="Segoe UI Light"/>
            </a:endParaRPr>
          </a:p>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The majority of disabled students complaining to the OIA are home students </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Significant difference from our overall student complainant profile around domicile</a:t>
            </a:r>
          </a:p>
          <a:p>
            <a:pPr>
              <a:lnSpc>
                <a:spcPct val="130000"/>
              </a:lnSpc>
              <a:spcBef>
                <a:spcPts val="600"/>
              </a:spcBef>
              <a:buClr>
                <a:srgbClr val="B10060"/>
              </a:buClr>
              <a:buFont typeface="Arial,Sans-Serif" panose="05000000000000000000" pitchFamily="2" charset="2"/>
              <a:buChar char="•"/>
            </a:pPr>
            <a:r>
              <a:rPr lang="en-GB" sz="2200" dirty="0">
                <a:latin typeface="Segoe UI Light"/>
                <a:cs typeface="Segoe UI Light"/>
              </a:rPr>
              <a:t>Some indication that a slightly higher proportion of disabled student complainants may be studying at undergraduate level than the proportion for non-disabled complainants</a:t>
            </a:r>
            <a:endParaRPr lang="en-US" sz="2200" dirty="0">
              <a:latin typeface="Segoe UI Light"/>
              <a:cs typeface="Segoe UI Light"/>
            </a:endParaRPr>
          </a:p>
          <a:p>
            <a:pPr>
              <a:lnSpc>
                <a:spcPct val="130000"/>
              </a:lnSpc>
              <a:spcBef>
                <a:spcPts val="600"/>
              </a:spcBef>
              <a:buClr>
                <a:srgbClr val="B10060"/>
              </a:buClr>
              <a:buFont typeface="Arial" panose="05000000000000000000" pitchFamily="2" charset="2"/>
              <a:buChar char="•"/>
            </a:pPr>
            <a:endParaRPr lang="en-GB" sz="2200" dirty="0">
              <a:latin typeface="Segoe UI Light"/>
              <a:cs typeface="Segoe UI Light"/>
            </a:endParaRPr>
          </a:p>
        </p:txBody>
      </p:sp>
    </p:spTree>
    <p:extLst>
      <p:ext uri="{BB962C8B-B14F-4D97-AF65-F5344CB8AC3E}">
        <p14:creationId xmlns:p14="http://schemas.microsoft.com/office/powerpoint/2010/main" val="1846951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5B740-36E0-4631-8F9C-CBFA3E01ABCA}"/>
              </a:ext>
            </a:extLst>
          </p:cNvPr>
          <p:cNvSpPr>
            <a:spLocks noGrp="1"/>
          </p:cNvSpPr>
          <p:nvPr>
            <p:ph type="title"/>
          </p:nvPr>
        </p:nvSpPr>
        <p:spPr>
          <a:xfrm>
            <a:off x="401639" y="353696"/>
            <a:ext cx="8468041" cy="1325563"/>
          </a:xfrm>
        </p:spPr>
        <p:txBody>
          <a:bodyPr/>
          <a:lstStyle/>
          <a:p>
            <a:r>
              <a:rPr lang="en-US" dirty="0">
                <a:solidFill>
                  <a:schemeClr val="bg1"/>
                </a:solidFill>
                <a:latin typeface="Segoe UI Semibold"/>
                <a:cs typeface="Segoe UI Semibold"/>
              </a:rPr>
              <a:t>What are the complaints about?</a:t>
            </a:r>
            <a:endParaRPr lang="en-US" dirty="0">
              <a:solidFill>
                <a:schemeClr val="bg1"/>
              </a:solidFill>
            </a:endParaRPr>
          </a:p>
        </p:txBody>
      </p:sp>
      <p:sp>
        <p:nvSpPr>
          <p:cNvPr id="3" name="Text Placeholder 2">
            <a:extLst>
              <a:ext uri="{FF2B5EF4-FFF2-40B4-BE49-F238E27FC236}">
                <a16:creationId xmlns:a16="http://schemas.microsoft.com/office/drawing/2014/main" id="{A15B989A-BB2F-465F-BBE4-D84C210ED1D1}"/>
              </a:ext>
            </a:extLst>
          </p:cNvPr>
          <p:cNvSpPr>
            <a:spLocks noGrp="1"/>
          </p:cNvSpPr>
          <p:nvPr>
            <p:ph type="body" sz="quarter" idx="13"/>
          </p:nvPr>
        </p:nvSpPr>
        <p:spPr>
          <a:xfrm>
            <a:off x="401639" y="2070846"/>
            <a:ext cx="11503490" cy="4634753"/>
          </a:xfrm>
        </p:spPr>
        <p:txBody>
          <a:bodyPr/>
          <a:lstStyle/>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Some slight differences in the categories of complaint made to us by disabled students but broadly consistent with overall patterns</a:t>
            </a:r>
            <a:endParaRPr lang="en-US" dirty="0"/>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Academic appeals c.45% of cases received, complaints about service issues c.30% of cases received</a:t>
            </a:r>
          </a:p>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Of the complaints made by disabled students</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Around 1/3 where the underlying issue prompting the process was inherently related to the fact that the student is disabled</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Around 1/3 where the student being disabled became a relevant factor in their experience of the process</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Around 1/3 where the student being disabled does not appear to be material</a:t>
            </a:r>
          </a:p>
          <a:p>
            <a:pPr>
              <a:lnSpc>
                <a:spcPct val="130000"/>
              </a:lnSpc>
              <a:spcBef>
                <a:spcPts val="600"/>
              </a:spcBef>
              <a:buClr>
                <a:srgbClr val="B10060"/>
              </a:buClr>
              <a:buFont typeface="Arial" panose="05000000000000000000" pitchFamily="2" charset="2"/>
              <a:buChar char="•"/>
            </a:pPr>
            <a:endParaRPr lang="en-GB" sz="2200" dirty="0">
              <a:latin typeface="Segoe UI Light"/>
              <a:cs typeface="Segoe UI Light"/>
            </a:endParaRPr>
          </a:p>
        </p:txBody>
      </p:sp>
    </p:spTree>
    <p:extLst>
      <p:ext uri="{BB962C8B-B14F-4D97-AF65-F5344CB8AC3E}">
        <p14:creationId xmlns:p14="http://schemas.microsoft.com/office/powerpoint/2010/main" val="777157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5B740-36E0-4631-8F9C-CBFA3E01ABCA}"/>
              </a:ext>
            </a:extLst>
          </p:cNvPr>
          <p:cNvSpPr>
            <a:spLocks noGrp="1"/>
          </p:cNvSpPr>
          <p:nvPr>
            <p:ph type="title"/>
          </p:nvPr>
        </p:nvSpPr>
        <p:spPr>
          <a:xfrm>
            <a:off x="401639" y="353696"/>
            <a:ext cx="8468041" cy="1325563"/>
          </a:xfrm>
        </p:spPr>
        <p:txBody>
          <a:bodyPr/>
          <a:lstStyle/>
          <a:p>
            <a:r>
              <a:rPr lang="en-US" dirty="0">
                <a:solidFill>
                  <a:schemeClr val="bg1"/>
                </a:solidFill>
                <a:latin typeface="Segoe UI Semibold"/>
                <a:cs typeface="Segoe UI Semibold"/>
              </a:rPr>
              <a:t>What are the outcomes?</a:t>
            </a:r>
          </a:p>
        </p:txBody>
      </p:sp>
      <p:sp>
        <p:nvSpPr>
          <p:cNvPr id="3" name="Text Placeholder 2">
            <a:extLst>
              <a:ext uri="{FF2B5EF4-FFF2-40B4-BE49-F238E27FC236}">
                <a16:creationId xmlns:a16="http://schemas.microsoft.com/office/drawing/2014/main" id="{A15B989A-BB2F-465F-BBE4-D84C210ED1D1}"/>
              </a:ext>
            </a:extLst>
          </p:cNvPr>
          <p:cNvSpPr>
            <a:spLocks noGrp="1"/>
          </p:cNvSpPr>
          <p:nvPr>
            <p:ph type="body" sz="quarter" idx="13"/>
          </p:nvPr>
        </p:nvSpPr>
        <p:spPr>
          <a:xfrm>
            <a:off x="89494" y="1988219"/>
            <a:ext cx="11980887" cy="4634753"/>
          </a:xfrm>
        </p:spPr>
        <p:txBody>
          <a:bodyPr/>
          <a:lstStyle/>
          <a:p>
            <a:pPr marL="457200" lvl="1" indent="0">
              <a:lnSpc>
                <a:spcPct val="130000"/>
              </a:lnSpc>
              <a:spcBef>
                <a:spcPts val="600"/>
              </a:spcBef>
              <a:buClr>
                <a:srgbClr val="B10060"/>
              </a:buClr>
              <a:buNone/>
            </a:pPr>
            <a:endParaRPr lang="en-GB" sz="1800" dirty="0">
              <a:latin typeface="Segoe UI Light"/>
              <a:cs typeface="Segoe UI Light"/>
            </a:endParaRPr>
          </a:p>
          <a:p>
            <a:pPr>
              <a:lnSpc>
                <a:spcPct val="130000"/>
              </a:lnSpc>
              <a:spcBef>
                <a:spcPts val="600"/>
              </a:spcBef>
              <a:buClr>
                <a:srgbClr val="B10060"/>
              </a:buClr>
              <a:buFont typeface="Arial" panose="05000000000000000000" pitchFamily="2" charset="2"/>
              <a:buChar char="•"/>
            </a:pPr>
            <a:r>
              <a:rPr lang="en-GB" sz="2200" dirty="0">
                <a:latin typeface="Segoe UI Light"/>
                <a:cs typeface="Segoe UI Light"/>
              </a:rPr>
              <a:t>The distribution of outcomes of complaints for disabled students (Justified, Partly Justified, Not Justified, Settled) are broadly consistent with the distribution of outcomes for non-disabled students.</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Sometimes the provider has already accepted some degree of fault but there is disagreement about putting it right</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Delay is a factor across our work but may have a more serious impact on disabled students</a:t>
            </a:r>
          </a:p>
          <a:p>
            <a:pPr lvl="1">
              <a:lnSpc>
                <a:spcPct val="130000"/>
              </a:lnSpc>
              <a:spcBef>
                <a:spcPts val="600"/>
              </a:spcBef>
              <a:buClr>
                <a:srgbClr val="B10060"/>
              </a:buClr>
              <a:buFont typeface="Courier New" panose="05000000000000000000" pitchFamily="2" charset="2"/>
              <a:buChar char="o"/>
            </a:pPr>
            <a:r>
              <a:rPr lang="en-GB" sz="1800" dirty="0">
                <a:latin typeface="Segoe UI Light"/>
                <a:cs typeface="Segoe UI Light"/>
              </a:rPr>
              <a:t>Recommendations for both personal remedy and systemic change, including staff training, process reviews, assessment practice.</a:t>
            </a:r>
          </a:p>
          <a:p>
            <a:pPr lvl="1">
              <a:lnSpc>
                <a:spcPct val="130000"/>
              </a:lnSpc>
              <a:spcBef>
                <a:spcPts val="600"/>
              </a:spcBef>
              <a:buClr>
                <a:srgbClr val="B10060"/>
              </a:buClr>
              <a:buFont typeface="Courier New" panose="05000000000000000000" pitchFamily="2" charset="2"/>
              <a:buChar char="o"/>
            </a:pPr>
            <a:endParaRPr lang="en-GB" sz="1800" dirty="0">
              <a:latin typeface="Segoe UI Light"/>
              <a:cs typeface="Segoe UI Light"/>
            </a:endParaRPr>
          </a:p>
        </p:txBody>
      </p:sp>
    </p:spTree>
    <p:extLst>
      <p:ext uri="{BB962C8B-B14F-4D97-AF65-F5344CB8AC3E}">
        <p14:creationId xmlns:p14="http://schemas.microsoft.com/office/powerpoint/2010/main" val="950591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27D66-7962-024E-56CC-898A5D9A0199}"/>
              </a:ext>
            </a:extLst>
          </p:cNvPr>
          <p:cNvSpPr>
            <a:spLocks noGrp="1"/>
          </p:cNvSpPr>
          <p:nvPr>
            <p:ph type="title"/>
          </p:nvPr>
        </p:nvSpPr>
        <p:spPr>
          <a:xfrm>
            <a:off x="401639" y="290943"/>
            <a:ext cx="6945518" cy="1325563"/>
          </a:xfrm>
        </p:spPr>
        <p:txBody>
          <a:bodyPr/>
          <a:lstStyle/>
          <a:p>
            <a:r>
              <a:rPr lang="en-US" dirty="0">
                <a:latin typeface="Segoe UI Semibold"/>
                <a:cs typeface="Calibri Light"/>
              </a:rPr>
              <a:t>General Observations</a:t>
            </a:r>
          </a:p>
        </p:txBody>
      </p:sp>
      <p:sp>
        <p:nvSpPr>
          <p:cNvPr id="3" name="Text Placeholder 2">
            <a:extLst>
              <a:ext uri="{FF2B5EF4-FFF2-40B4-BE49-F238E27FC236}">
                <a16:creationId xmlns:a16="http://schemas.microsoft.com/office/drawing/2014/main" id="{673E8797-B6DC-F5E1-66FD-B509DD20696D}"/>
              </a:ext>
            </a:extLst>
          </p:cNvPr>
          <p:cNvSpPr>
            <a:spLocks noGrp="1"/>
          </p:cNvSpPr>
          <p:nvPr>
            <p:ph type="body" sz="quarter" idx="13"/>
          </p:nvPr>
        </p:nvSpPr>
        <p:spPr>
          <a:xfrm>
            <a:off x="300651" y="1463752"/>
            <a:ext cx="11892726" cy="5179992"/>
          </a:xfrm>
        </p:spPr>
        <p:txBody>
          <a:bodyPr/>
          <a:lstStyle/>
          <a:p>
            <a:pPr marL="0" indent="0">
              <a:lnSpc>
                <a:spcPct val="130000"/>
              </a:lnSpc>
              <a:spcBef>
                <a:spcPts val="600"/>
              </a:spcBef>
              <a:buNone/>
            </a:pPr>
            <a:endParaRPr lang="en-GB" sz="2200" dirty="0"/>
          </a:p>
          <a:p>
            <a:pPr>
              <a:lnSpc>
                <a:spcPct val="130000"/>
              </a:lnSpc>
              <a:spcBef>
                <a:spcPts val="600"/>
              </a:spcBef>
              <a:buFont typeface="Arial,Sans-Serif" panose="020B0604020202020204" pitchFamily="34" charset="0"/>
            </a:pPr>
            <a:r>
              <a:rPr lang="en-GB" sz="2200" dirty="0">
                <a:latin typeface="Segoe UI Light"/>
                <a:cs typeface="Segoe UI Light"/>
              </a:rPr>
              <a:t>Complaints to the OIA may include issues experienced in transition into HE or at welcome/induction, but it's rare to see this without complaints about later experiences</a:t>
            </a:r>
            <a:endParaRPr lang="en-US" sz="2200" dirty="0">
              <a:latin typeface="Segoe UI Light"/>
              <a:cs typeface="Segoe UI Light"/>
            </a:endParaRPr>
          </a:p>
          <a:p>
            <a:pPr>
              <a:lnSpc>
                <a:spcPct val="130000"/>
              </a:lnSpc>
              <a:spcBef>
                <a:spcPts val="600"/>
              </a:spcBef>
              <a:buFont typeface="Arial,Sans-Serif" panose="020B0604020202020204" pitchFamily="34" charset="0"/>
            </a:pPr>
            <a:r>
              <a:rPr lang="en-GB" sz="2200" dirty="0">
                <a:latin typeface="Segoe UI Light"/>
                <a:cs typeface="Segoe UI Light"/>
              </a:rPr>
              <a:t>Complaints to the OIA rarely include elements of transition to the workforce (excluding placements)</a:t>
            </a:r>
            <a:endParaRPr lang="en-US" sz="2200" dirty="0">
              <a:latin typeface="Segoe UI Light"/>
              <a:cs typeface="Segoe UI Light"/>
            </a:endParaRPr>
          </a:p>
          <a:p>
            <a:pPr>
              <a:lnSpc>
                <a:spcPct val="130000"/>
              </a:lnSpc>
              <a:spcBef>
                <a:spcPts val="600"/>
              </a:spcBef>
              <a:buFont typeface="Arial,Sans-Serif" panose="020B0604020202020204" pitchFamily="34" charset="0"/>
            </a:pPr>
            <a:r>
              <a:rPr lang="en-GB" sz="2200" dirty="0">
                <a:latin typeface="Segoe UI Light"/>
                <a:cs typeface="Segoe UI Light"/>
              </a:rPr>
              <a:t>Few complaints about physical access to teaching spaces/accommodation/graduation</a:t>
            </a:r>
          </a:p>
          <a:p>
            <a:pPr>
              <a:lnSpc>
                <a:spcPct val="130000"/>
              </a:lnSpc>
              <a:spcBef>
                <a:spcPts val="600"/>
              </a:spcBef>
              <a:buFont typeface="Arial,Sans-Serif" panose="020B0604020202020204" pitchFamily="34" charset="0"/>
            </a:pPr>
            <a:r>
              <a:rPr lang="en-GB" sz="2200" dirty="0">
                <a:latin typeface="Segoe UI Light"/>
                <a:cs typeface="Segoe UI Light"/>
              </a:rPr>
              <a:t>Complaints about specific academic assessments or placements may have been of brief duration, but it is common to see complaints about support over months, spanning academic years</a:t>
            </a:r>
            <a:endParaRPr lang="en-US" sz="2200" dirty="0">
              <a:latin typeface="Segoe UI Light"/>
              <a:cs typeface="Segoe UI Light"/>
            </a:endParaRPr>
          </a:p>
          <a:p>
            <a:pPr>
              <a:lnSpc>
                <a:spcPct val="130000"/>
              </a:lnSpc>
              <a:spcBef>
                <a:spcPts val="600"/>
              </a:spcBef>
              <a:buFont typeface="Arial,Sans-Serif" panose="020B0604020202020204" pitchFamily="34" charset="0"/>
            </a:pPr>
            <a:r>
              <a:rPr lang="en-GB" sz="2200" dirty="0">
                <a:latin typeface="Segoe UI Light"/>
                <a:cs typeface="Segoe UI Light"/>
              </a:rPr>
              <a:t>Where HE is delivered in partnership we have seen confusion about which partner is responsible for identifying support needs, delivering support, making decisions about reasonable adjustments, and handling complaints about support.</a:t>
            </a:r>
            <a:endParaRPr lang="en-GB" sz="2200" dirty="0"/>
          </a:p>
          <a:p>
            <a:endParaRPr lang="en-US" dirty="0"/>
          </a:p>
        </p:txBody>
      </p:sp>
    </p:spTree>
    <p:extLst>
      <p:ext uri="{BB962C8B-B14F-4D97-AF65-F5344CB8AC3E}">
        <p14:creationId xmlns:p14="http://schemas.microsoft.com/office/powerpoint/2010/main" val="3858959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BF30-5320-0627-684D-AD3AF4818632}"/>
              </a:ext>
            </a:extLst>
          </p:cNvPr>
          <p:cNvSpPr>
            <a:spLocks noGrp="1"/>
          </p:cNvSpPr>
          <p:nvPr>
            <p:ph type="title"/>
          </p:nvPr>
        </p:nvSpPr>
        <p:spPr>
          <a:xfrm>
            <a:off x="401639" y="290943"/>
            <a:ext cx="8065566" cy="1325563"/>
          </a:xfrm>
        </p:spPr>
        <p:txBody>
          <a:bodyPr/>
          <a:lstStyle/>
          <a:p>
            <a:r>
              <a:rPr lang="en-US" dirty="0">
                <a:latin typeface="Segoe UI Semibold"/>
                <a:cs typeface="Calibri Light"/>
              </a:rPr>
              <a:t>System failures</a:t>
            </a:r>
            <a:endParaRPr lang="en-US">
              <a:latin typeface="Segoe UI Semibold"/>
              <a:cs typeface="Segoe UI Semibold"/>
            </a:endParaRPr>
          </a:p>
        </p:txBody>
      </p:sp>
      <p:sp>
        <p:nvSpPr>
          <p:cNvPr id="3" name="Text Placeholder 2">
            <a:extLst>
              <a:ext uri="{FF2B5EF4-FFF2-40B4-BE49-F238E27FC236}">
                <a16:creationId xmlns:a16="http://schemas.microsoft.com/office/drawing/2014/main" id="{38DFC228-AF3F-504D-6522-D761C97C9336}"/>
              </a:ext>
            </a:extLst>
          </p:cNvPr>
          <p:cNvSpPr>
            <a:spLocks noGrp="1"/>
          </p:cNvSpPr>
          <p:nvPr>
            <p:ph type="body" sz="quarter" idx="13"/>
          </p:nvPr>
        </p:nvSpPr>
        <p:spPr>
          <a:xfrm>
            <a:off x="401639" y="2143125"/>
            <a:ext cx="11305160" cy="3105150"/>
          </a:xfrm>
        </p:spPr>
        <p:txBody>
          <a:bodyPr/>
          <a:lstStyle/>
          <a:p>
            <a:r>
              <a:rPr lang="en-US" sz="2200" dirty="0">
                <a:latin typeface="Segoe UI Light"/>
                <a:cs typeface="Segoe UI Light"/>
              </a:rPr>
              <a:t>No process undertaken to identify the relevant support</a:t>
            </a:r>
            <a:endParaRPr lang="en-US" sz="2200"/>
          </a:p>
          <a:p>
            <a:r>
              <a:rPr lang="en-US" sz="2200" dirty="0">
                <a:latin typeface="Segoe UI Light"/>
                <a:cs typeface="Segoe UI Light"/>
              </a:rPr>
              <a:t>Communication failure leading to support plan or reasonable adjustments not being implemented</a:t>
            </a:r>
          </a:p>
          <a:p>
            <a:r>
              <a:rPr lang="en-US" sz="2200" dirty="0">
                <a:latin typeface="Segoe UI Light"/>
                <a:cs typeface="Segoe UI Light"/>
              </a:rPr>
              <a:t>Lack of understanding or buy-in from academic staff means reasonable adjustments are not implemented</a:t>
            </a:r>
          </a:p>
          <a:p>
            <a:r>
              <a:rPr lang="en-US" sz="2200" dirty="0">
                <a:latin typeface="Segoe UI Light"/>
                <a:cs typeface="Segoe UI Light"/>
              </a:rPr>
              <a:t>Lack of clarity around processes for amending support plan or agreed adjustments</a:t>
            </a:r>
          </a:p>
          <a:p>
            <a:r>
              <a:rPr lang="en-US" sz="2200" dirty="0">
                <a:latin typeface="Segoe UI Light"/>
                <a:cs typeface="Segoe UI Light"/>
              </a:rPr>
              <a:t>Failure to make reasonable adjustments not usually expressed purely as a financial cost – but may be expressed in terms of availability of particular resources/ skills/ practicalities</a:t>
            </a:r>
          </a:p>
        </p:txBody>
      </p:sp>
    </p:spTree>
    <p:extLst>
      <p:ext uri="{BB962C8B-B14F-4D97-AF65-F5344CB8AC3E}">
        <p14:creationId xmlns:p14="http://schemas.microsoft.com/office/powerpoint/2010/main" val="1171547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9053E-2A1D-E9E9-0272-F188D9285689}"/>
              </a:ext>
            </a:extLst>
          </p:cNvPr>
          <p:cNvSpPr>
            <a:spLocks noGrp="1"/>
          </p:cNvSpPr>
          <p:nvPr>
            <p:ph type="title"/>
          </p:nvPr>
        </p:nvSpPr>
        <p:spPr/>
        <p:txBody>
          <a:bodyPr/>
          <a:lstStyle/>
          <a:p>
            <a:r>
              <a:rPr lang="en-US" dirty="0">
                <a:latin typeface="Segoe UI Semibold"/>
                <a:cs typeface="Calibri Light"/>
              </a:rPr>
              <a:t>Progress?</a:t>
            </a:r>
            <a:endParaRPr lang="en-US">
              <a:latin typeface="Segoe UI Semibold"/>
              <a:cs typeface="Segoe UI Semibold"/>
            </a:endParaRPr>
          </a:p>
        </p:txBody>
      </p:sp>
      <p:sp>
        <p:nvSpPr>
          <p:cNvPr id="3" name="Text Placeholder 2">
            <a:extLst>
              <a:ext uri="{FF2B5EF4-FFF2-40B4-BE49-F238E27FC236}">
                <a16:creationId xmlns:a16="http://schemas.microsoft.com/office/drawing/2014/main" id="{964514D6-E846-BA5D-EB97-10E5095439CC}"/>
              </a:ext>
            </a:extLst>
          </p:cNvPr>
          <p:cNvSpPr>
            <a:spLocks noGrp="1"/>
          </p:cNvSpPr>
          <p:nvPr>
            <p:ph type="body" sz="quarter" idx="13"/>
          </p:nvPr>
        </p:nvSpPr>
        <p:spPr/>
        <p:txBody>
          <a:bodyPr/>
          <a:lstStyle/>
          <a:p>
            <a:r>
              <a:rPr lang="en-US" sz="2200" dirty="0">
                <a:latin typeface="Segoe UI Light"/>
                <a:cs typeface="Segoe UI Light"/>
              </a:rPr>
              <a:t>Fewer examples of students being asked to repeatedly re-disclose or re-evidence an ongoing condition</a:t>
            </a:r>
          </a:p>
          <a:p>
            <a:r>
              <a:rPr lang="en-US" sz="2200" dirty="0">
                <a:latin typeface="Segoe UI Light"/>
                <a:cs typeface="Segoe UI Light"/>
              </a:rPr>
              <a:t>Fewer cases where there is no system in place for sharing relevant information about support needs to academic departments</a:t>
            </a:r>
          </a:p>
          <a:p>
            <a:r>
              <a:rPr lang="en-US" sz="2200" dirty="0">
                <a:latin typeface="Segoe UI Light"/>
                <a:cs typeface="Segoe UI Light"/>
              </a:rPr>
              <a:t>Providers usually able to demonstrate that information is made available to all students about broad range of support services</a:t>
            </a:r>
          </a:p>
          <a:p>
            <a:r>
              <a:rPr lang="en-US" sz="2200" dirty="0">
                <a:latin typeface="Segoe UI Light"/>
                <a:cs typeface="Segoe UI Light"/>
              </a:rPr>
              <a:t>A sense that "standard" reasonable adjustments (e.g. for </a:t>
            </a:r>
            <a:r>
              <a:rPr lang="en-US" sz="2200" dirty="0" err="1">
                <a:latin typeface="Segoe UI Light"/>
                <a:cs typeface="Segoe UI Light"/>
              </a:rPr>
              <a:t>SpLDs</a:t>
            </a:r>
            <a:r>
              <a:rPr lang="en-US" sz="2200" dirty="0">
                <a:latin typeface="Segoe UI Light"/>
                <a:cs typeface="Segoe UI Light"/>
              </a:rPr>
              <a:t>) are often put in place successfully</a:t>
            </a:r>
            <a:endParaRPr lang="en-US" sz="2200" dirty="0"/>
          </a:p>
        </p:txBody>
      </p:sp>
    </p:spTree>
    <p:extLst>
      <p:ext uri="{BB962C8B-B14F-4D97-AF65-F5344CB8AC3E}">
        <p14:creationId xmlns:p14="http://schemas.microsoft.com/office/powerpoint/2010/main" val="127952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DF39C-A278-027C-2D5D-491637B8FE04}"/>
              </a:ext>
            </a:extLst>
          </p:cNvPr>
          <p:cNvSpPr>
            <a:spLocks noGrp="1"/>
          </p:cNvSpPr>
          <p:nvPr>
            <p:ph type="title"/>
          </p:nvPr>
        </p:nvSpPr>
        <p:spPr/>
        <p:txBody>
          <a:bodyPr/>
          <a:lstStyle/>
          <a:p>
            <a:r>
              <a:rPr lang="en-US" dirty="0">
                <a:latin typeface="Segoe UI Semibold"/>
                <a:cs typeface="Calibri Light"/>
              </a:rPr>
              <a:t>Work still to do?</a:t>
            </a:r>
            <a:endParaRPr lang="en-US" dirty="0">
              <a:latin typeface="Segoe UI Semibold"/>
            </a:endParaRPr>
          </a:p>
        </p:txBody>
      </p:sp>
      <p:sp>
        <p:nvSpPr>
          <p:cNvPr id="3" name="Text Placeholder 2">
            <a:extLst>
              <a:ext uri="{FF2B5EF4-FFF2-40B4-BE49-F238E27FC236}">
                <a16:creationId xmlns:a16="http://schemas.microsoft.com/office/drawing/2014/main" id="{FAAF885D-3FB2-857C-9FFF-E10442B837AD}"/>
              </a:ext>
            </a:extLst>
          </p:cNvPr>
          <p:cNvSpPr>
            <a:spLocks noGrp="1"/>
          </p:cNvSpPr>
          <p:nvPr>
            <p:ph type="body" sz="quarter" idx="13"/>
          </p:nvPr>
        </p:nvSpPr>
        <p:spPr/>
        <p:txBody>
          <a:bodyPr/>
          <a:lstStyle/>
          <a:p>
            <a:pPr>
              <a:buNone/>
            </a:pPr>
            <a:r>
              <a:rPr lang="en-US" sz="2200" dirty="0">
                <a:latin typeface="Segoe UI Light"/>
                <a:cs typeface="Segoe UI Light"/>
              </a:rPr>
              <a:t>25. Inclusive practice is embedded in curriculum design. This will help to ensure that anticipatory reasonable adjustments are provided with consistency and certainty in the delivery of learning, teaching and assessment. </a:t>
            </a:r>
            <a:endParaRPr lang="en-US">
              <a:latin typeface="Segoe UI Light"/>
              <a:cs typeface="Segoe UI Light"/>
            </a:endParaRPr>
          </a:p>
          <a:p>
            <a:pPr>
              <a:buNone/>
            </a:pPr>
            <a:r>
              <a:rPr lang="en-US" sz="2200" dirty="0">
                <a:latin typeface="Segoe UI Light"/>
                <a:cs typeface="Segoe UI Light"/>
              </a:rPr>
              <a:t>26. Where students are required to undertake an assessment, there is choice in the form of assessment methods used wherever possible and where appropriate, with regards to the competencies and skills being assessed. </a:t>
            </a:r>
            <a:endParaRPr lang="en-US">
              <a:latin typeface="Segoe UI Light"/>
              <a:cs typeface="Segoe UI Light"/>
            </a:endParaRPr>
          </a:p>
          <a:p>
            <a:pPr>
              <a:buNone/>
            </a:pPr>
            <a:r>
              <a:rPr lang="en-US" sz="2200" dirty="0">
                <a:latin typeface="Segoe UI Light"/>
                <a:cs typeface="Segoe UI Light"/>
              </a:rPr>
              <a:t>27. All staff teaching and staff supporting a disabled student understand the student’s support requirements, are provided with training and can access guidance. </a:t>
            </a:r>
            <a:endParaRPr lang="en-US" dirty="0">
              <a:latin typeface="Segoe UI Light"/>
              <a:cs typeface="Segoe UI Light"/>
            </a:endParaRPr>
          </a:p>
          <a:p>
            <a:pPr marL="0" indent="0">
              <a:buNone/>
            </a:pPr>
            <a:endParaRPr lang="en-US" sz="2200" dirty="0"/>
          </a:p>
        </p:txBody>
      </p:sp>
    </p:spTree>
    <p:extLst>
      <p:ext uri="{BB962C8B-B14F-4D97-AF65-F5344CB8AC3E}">
        <p14:creationId xmlns:p14="http://schemas.microsoft.com/office/powerpoint/2010/main" val="1218723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A2DB8-065D-FAC0-0202-70CB427CCE2B}"/>
              </a:ext>
            </a:extLst>
          </p:cNvPr>
          <p:cNvSpPr>
            <a:spLocks noGrp="1"/>
          </p:cNvSpPr>
          <p:nvPr>
            <p:ph type="title"/>
          </p:nvPr>
        </p:nvSpPr>
        <p:spPr/>
        <p:txBody>
          <a:bodyPr/>
          <a:lstStyle/>
          <a:p>
            <a:r>
              <a:rPr lang="en-US" dirty="0">
                <a:latin typeface="Segoe UI Semibold"/>
                <a:cs typeface="Calibri Light"/>
              </a:rPr>
              <a:t>OIA resources</a:t>
            </a:r>
            <a:endParaRPr lang="en-US">
              <a:latin typeface="Segoe UI Semibold"/>
              <a:cs typeface="Segoe UI Semibold"/>
            </a:endParaRPr>
          </a:p>
        </p:txBody>
      </p:sp>
      <p:sp>
        <p:nvSpPr>
          <p:cNvPr id="3" name="Text Placeholder 2">
            <a:extLst>
              <a:ext uri="{FF2B5EF4-FFF2-40B4-BE49-F238E27FC236}">
                <a16:creationId xmlns:a16="http://schemas.microsoft.com/office/drawing/2014/main" id="{9CDB601D-C79D-F596-DD65-AA48A6C8AC3C}"/>
              </a:ext>
            </a:extLst>
          </p:cNvPr>
          <p:cNvSpPr>
            <a:spLocks noGrp="1"/>
          </p:cNvSpPr>
          <p:nvPr>
            <p:ph type="body" sz="quarter" idx="13"/>
          </p:nvPr>
        </p:nvSpPr>
        <p:spPr/>
        <p:txBody>
          <a:bodyPr/>
          <a:lstStyle/>
          <a:p>
            <a:r>
              <a:rPr lang="en-US" sz="2200" dirty="0">
                <a:latin typeface="Segoe UI Light"/>
                <a:cs typeface="Segoe UI Light"/>
                <a:hlinkClick r:id="rId3"/>
              </a:rPr>
              <a:t>Supporting disabled students - OIAHE</a:t>
            </a:r>
            <a:endParaRPr lang="en-US" sz="2200">
              <a:latin typeface="Segoe UI Light"/>
              <a:cs typeface="Segoe UI Light"/>
            </a:endParaRPr>
          </a:p>
          <a:p>
            <a:endParaRPr lang="en-US" sz="2200" dirty="0"/>
          </a:p>
          <a:p>
            <a:r>
              <a:rPr lang="en-US" sz="2200" dirty="0">
                <a:latin typeface="Segoe UI Light"/>
                <a:cs typeface="Segoe UI Light"/>
                <a:hlinkClick r:id="rId4"/>
              </a:rPr>
              <a:t>Case summaries about disabled students</a:t>
            </a:r>
            <a:endParaRPr lang="en-US" sz="2200" dirty="0"/>
          </a:p>
          <a:p>
            <a:endParaRPr lang="en-US" dirty="0"/>
          </a:p>
        </p:txBody>
      </p:sp>
      <p:pic>
        <p:nvPicPr>
          <p:cNvPr id="4" name="Picture 3" descr="A screenshot of the OIA's website showing the Learning from our Casework that is specific to complaints from disabled students. The webpage includes links to case summaries, the 2023 Annual Report and to the Good Practice Framework section about Supporting Disabled Students.">
            <a:extLst>
              <a:ext uri="{FF2B5EF4-FFF2-40B4-BE49-F238E27FC236}">
                <a16:creationId xmlns:a16="http://schemas.microsoft.com/office/drawing/2014/main" id="{072F2574-8703-661A-2F87-627B3978FFD1}"/>
              </a:ext>
            </a:extLst>
          </p:cNvPr>
          <p:cNvPicPr>
            <a:picLocks noChangeAspect="1"/>
          </p:cNvPicPr>
          <p:nvPr/>
        </p:nvPicPr>
        <p:blipFill>
          <a:blip r:embed="rId5"/>
          <a:stretch>
            <a:fillRect/>
          </a:stretch>
        </p:blipFill>
        <p:spPr>
          <a:xfrm>
            <a:off x="6412734" y="1996405"/>
            <a:ext cx="5251374" cy="4857405"/>
          </a:xfrm>
          <a:prstGeom prst="rect">
            <a:avLst/>
          </a:prstGeom>
        </p:spPr>
      </p:pic>
    </p:spTree>
    <p:extLst>
      <p:ext uri="{BB962C8B-B14F-4D97-AF65-F5344CB8AC3E}">
        <p14:creationId xmlns:p14="http://schemas.microsoft.com/office/powerpoint/2010/main" val="1090469272"/>
      </p:ext>
    </p:extLst>
  </p:cSld>
  <p:clrMapOvr>
    <a:masterClrMapping/>
  </p:clrMapOvr>
</p:sld>
</file>

<file path=ppt/theme/theme1.xml><?xml version="1.0" encoding="utf-8"?>
<a:theme xmlns:a="http://schemas.openxmlformats.org/drawingml/2006/main" name="1_Office Theme">
  <a:themeElements>
    <a:clrScheme name="OIA">
      <a:dk1>
        <a:srgbClr val="B11060"/>
      </a:dk1>
      <a:lt1>
        <a:srgbClr val="00838F"/>
      </a:lt1>
      <a:dk2>
        <a:srgbClr val="FFFFFF"/>
      </a:dk2>
      <a:lt2>
        <a:srgbClr val="000000"/>
      </a:lt2>
      <a:accent1>
        <a:srgbClr val="999999"/>
      </a:accent1>
      <a:accent2>
        <a:srgbClr val="3B3B88"/>
      </a:accent2>
      <a:accent3>
        <a:srgbClr val="F18C02"/>
      </a:accent3>
      <a:accent4>
        <a:srgbClr val="B11060"/>
      </a:accent4>
      <a:accent5>
        <a:srgbClr val="00838F"/>
      </a:accent5>
      <a:accent6>
        <a:srgbClr val="FFFFFF"/>
      </a:accent6>
      <a:hlink>
        <a:srgbClr val="000000"/>
      </a:hlink>
      <a:folHlink>
        <a:srgbClr val="999999"/>
      </a:folHlink>
    </a:clrScheme>
    <a:fontScheme name="OIA">
      <a:majorFont>
        <a:latin typeface="Segoe UI Semibold"/>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c91653f52b384744a5b1b58e40d9ac28 xmlns="e7ad3346-66cf-4b90-ba72-d57f3bf9421d">
      <Terms xmlns="http://schemas.microsoft.com/office/infopath/2007/PartnerControls"/>
    </c91653f52b384744a5b1b58e40d9ac28>
    <b6f8547a4ae041dbbd0aa3c6a5597aed xmlns="e7ad3346-66cf-4b90-ba72-d57f3bf9421d">
      <Terms xmlns="http://schemas.microsoft.com/office/infopath/2007/PartnerControls"/>
    </b6f8547a4ae041dbbd0aa3c6a5597aed>
    <TaxCatchAll xmlns="0218405c-2242-4e0a-88e4-4f6683275b83" xsi:nil="true"/>
    <lcf76f155ced4ddcb4097134ff3c332f xmlns="e7ad3346-66cf-4b90-ba72-d57f3bf9421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639D81776B2649B48BC27ECCC03824" ma:contentTypeVersion="70" ma:contentTypeDescription="Create a new document." ma:contentTypeScope="" ma:versionID="f7c302f382b03f50a3cc2fdd9724ecf2">
  <xsd:schema xmlns:xsd="http://www.w3.org/2001/XMLSchema" xmlns:xs="http://www.w3.org/2001/XMLSchema" xmlns:p="http://schemas.microsoft.com/office/2006/metadata/properties" xmlns:ns1="http://schemas.microsoft.com/sharepoint/v3" xmlns:ns2="e7ad3346-66cf-4b90-ba72-d57f3bf9421d" xmlns:ns3="0218405c-2242-4e0a-88e4-4f6683275b83" targetNamespace="http://schemas.microsoft.com/office/2006/metadata/properties" ma:root="true" ma:fieldsID="a9271940f2643db61be7692970c73dfb" ns1:_="" ns2:_="" ns3:_="">
    <xsd:import namespace="http://schemas.microsoft.com/sharepoint/v3"/>
    <xsd:import namespace="e7ad3346-66cf-4b90-ba72-d57f3bf9421d"/>
    <xsd:import namespace="0218405c-2242-4e0a-88e4-4f6683275b8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b6f8547a4ae041dbbd0aa3c6a5597aed" minOccurs="0"/>
                <xsd:element ref="ns3:TaxCatchAll" minOccurs="0"/>
                <xsd:element ref="ns2:c91653f52b384744a5b1b58e40d9ac28"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lcf76f155ced4ddcb4097134ff3c332f" minOccurs="0"/>
                <xsd:element ref="ns2:MediaLengthInSeconds" minOccurs="0"/>
                <xsd:element ref="ns1:_dlc_Exempt" minOccurs="0"/>
                <xsd:element ref="ns1:_dlc_ExpireDateSaved" minOccurs="0"/>
                <xsd:element ref="ns1:_dlc_ExpireDat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7" nillable="true" ma:displayName="Exempt from Policy" ma:hidden="true" ma:internalName="_dlc_Exempt" ma:readOnly="true">
      <xsd:simpleType>
        <xsd:restriction base="dms:Unknown"/>
      </xsd:simpleType>
    </xsd:element>
    <xsd:element name="_dlc_ExpireDateSaved" ma:index="28" nillable="true" ma:displayName="Original Expiration Date" ma:hidden="true" ma:internalName="_dlc_ExpireDateSaved" ma:readOnly="true">
      <xsd:simpleType>
        <xsd:restriction base="dms:DateTime"/>
      </xsd:simpleType>
    </xsd:element>
    <xsd:element name="_dlc_ExpireDate" ma:index="29" nillable="true" ma:displayName="Expiration Date" ma:hidden="true" ma:internalName="_dlc_ExpireDat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7ad3346-66cf-4b90-ba72-d57f3bf9421d" elementFormDefault="qualified">
    <xsd:import namespace="http://schemas.microsoft.com/office/2006/documentManagement/types"/>
    <xsd:import namespace="http://schemas.microsoft.com/office/infopath/2007/PartnerControls"/>
    <xsd:element name="MediaServiceMetadata" ma:index="6" nillable="true" ma:displayName="MediaServiceMetadata" ma:hidden="true" ma:internalName="MediaServiceMetadata" ma:readOnly="true">
      <xsd:simpleType>
        <xsd:restriction base="dms:Note"/>
      </xsd:simpleType>
    </xsd:element>
    <xsd:element name="MediaServiceFastMetadata" ma:index="7" nillable="true" ma:displayName="MediaServiceFastMetadata" ma:hidden="true" ma:internalName="MediaServiceFastMetadata" ma:readOnly="true">
      <xsd:simpleType>
        <xsd:restriction base="dms:Note"/>
      </xsd:simpleType>
    </xsd:element>
    <xsd:element name="b6f8547a4ae041dbbd0aa3c6a5597aed" ma:index="10" nillable="true" ma:taxonomy="true" ma:internalName="b6f8547a4ae041dbbd0aa3c6a5597aed" ma:taxonomyFieldName="Document_x0020_Type" ma:displayName="Document Type" ma:default="" ma:fieldId="{b6f8547a-4ae0-41db-bd0a-a3c6a5597aed}" ma:taxonomyMulti="true" ma:sspId="df8b5bc2-fe04-4d3f-94e5-a17b99f45dac" ma:termSetId="b50795f2-fe03-4f10-888c-34364c92e472" ma:anchorId="00000000-0000-0000-0000-000000000000" ma:open="false" ma:isKeyword="false">
      <xsd:complexType>
        <xsd:sequence>
          <xsd:element ref="pc:Terms" minOccurs="0" maxOccurs="1"/>
        </xsd:sequence>
      </xsd:complexType>
    </xsd:element>
    <xsd:element name="c91653f52b384744a5b1b58e40d9ac28" ma:index="12" nillable="true" ma:taxonomy="true" ma:internalName="c91653f52b384744a5b1b58e40d9ac28" ma:taxonomyFieldName="Year" ma:displayName="Year" ma:default="" ma:fieldId="{c91653f5-2b38-4744-a5b1-b58e40d9ac28}" ma:sspId="df8b5bc2-fe04-4d3f-94e5-a17b99f45dac" ma:termSetId="c884ed43-c4e7-43dc-8684-0c88efe4be1b" ma:anchorId="00000000-0000-0000-0000-000000000000" ma:open="false" ma:isKeyword="false">
      <xsd:complexType>
        <xsd:sequence>
          <xsd:element ref="pc:Terms" minOccurs="0" maxOccurs="1"/>
        </xsd:sequence>
      </xsd:complex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DateTaken" ma:index="23" nillable="true" ma:displayName="MediaServiceDateTaken" ma:hidden="true" ma:internalName="MediaServiceDateTaken" ma:readOnly="true">
      <xsd:simpleType>
        <xsd:restriction base="dms:Text"/>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df8b5bc2-fe04-4d3f-94e5-a17b99f45dac"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element name="MediaServiceSearchProperties" ma:index="3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18405c-2242-4e0a-88e4-4f6683275b8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1" nillable="true" ma:displayName="Taxonomy Catch All Column" ma:hidden="true" ma:list="{f55cfabd-bf9b-4517-9a91-d768d96418fa}" ma:internalName="TaxCatchAll" ma:showField="CatchAllData" ma:web="0218405c-2242-4e0a-88e4-4f6683275b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PolicyDirtyBag xmlns="microsoft.office.server.policy.changes">
  <Microsoft.Office.RecordsManagement.PolicyFeatures.Expiration op="Change"/>
</PolicyDirtyBag>
</file>

<file path=customXml/item5.xml><?xml version="1.0" encoding="utf-8"?>
<?mso-contentType ?>
<p:Policy xmlns:p="office.server.policy" id="" local="true">
  <p:Name>Document</p:Name>
  <p:Description/>
  <p:Statement/>
  <p:PolicyItems>
    <p:PolicyItem featureId="Microsoft.Office.RecordsManagement.PolicyFeatures.Expiration" staticId="0x010100D6639D81776B2649B48BC27ECCC03824" UniqueId="e3b03952-c945-4f2e-a057-618c0777ae51">
      <p:Name>Retention</p:Name>
      <p:Description>Automatic scheduling of content for processing, and performing a retention action on content that has reached its due date.</p:Description>
      <p:CustomData/>
    </p:PolicyItem>
    <p:PolicyItem featureId="Microsoft.Office.RecordsManagement.PolicyFeatures.PolicyAudit" staticId="0x010100D6639D81776B2649B48BC27ECCC03824|1757814118" UniqueId="ca08eaf2-c285-4c08-b7d7-154424c00781">
      <p:Name>Auditing</p:Name>
      <p:Description>Audits user actions on documents and list items to the Audit Log.</p:Description>
      <p:CustomData>
        <Audit>
          <Update/>
          <CheckInOut/>
          <MoveCopy/>
          <DeleteRestore/>
        </Audit>
      </p:CustomData>
    </p:PolicyItem>
  </p:PolicyItems>
</p:Policy>
</file>

<file path=customXml/itemProps1.xml><?xml version="1.0" encoding="utf-8"?>
<ds:datastoreItem xmlns:ds="http://schemas.openxmlformats.org/officeDocument/2006/customXml" ds:itemID="{4168775D-AB95-4478-A4B2-5626940CD1C2}">
  <ds:schemaRefs>
    <ds:schemaRef ds:uri="http://www.w3.org/XML/1998/namespace"/>
    <ds:schemaRef ds:uri="http://schemas.microsoft.com/office/2006/metadata/properties"/>
    <ds:schemaRef ds:uri="http://purl.org/dc/dcmitype/"/>
    <ds:schemaRef ds:uri="http://purl.org/dc/term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0218405c-2242-4e0a-88e4-4f6683275b83"/>
    <ds:schemaRef ds:uri="e7ad3346-66cf-4b90-ba72-d57f3bf9421d"/>
    <ds:schemaRef ds:uri="http://schemas.microsoft.com/sharepoint/v3"/>
  </ds:schemaRefs>
</ds:datastoreItem>
</file>

<file path=customXml/itemProps2.xml><?xml version="1.0" encoding="utf-8"?>
<ds:datastoreItem xmlns:ds="http://schemas.openxmlformats.org/officeDocument/2006/customXml" ds:itemID="{ACAC86A6-A32A-4C2D-8C16-BDB9790F2EB2}">
  <ds:schemaRefs>
    <ds:schemaRef ds:uri="0218405c-2242-4e0a-88e4-4f6683275b83"/>
    <ds:schemaRef ds:uri="e7ad3346-66cf-4b90-ba72-d57f3bf942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0FE27AF-9961-4E1A-8E36-B9A92CF54A2D}">
  <ds:schemaRefs>
    <ds:schemaRef ds:uri="http://schemas.microsoft.com/sharepoint/v3/contenttype/forms"/>
  </ds:schemaRefs>
</ds:datastoreItem>
</file>

<file path=customXml/itemProps4.xml><?xml version="1.0" encoding="utf-8"?>
<ds:datastoreItem xmlns:ds="http://schemas.openxmlformats.org/officeDocument/2006/customXml" ds:itemID="{10D51957-F821-4F23-A566-4136810DE39D}">
  <ds:schemaRefs>
    <ds:schemaRef ds:uri="microsoft.office.server.policy.changes"/>
  </ds:schemaRefs>
</ds:datastoreItem>
</file>

<file path=customXml/itemProps5.xml><?xml version="1.0" encoding="utf-8"?>
<ds:datastoreItem xmlns:ds="http://schemas.openxmlformats.org/officeDocument/2006/customXml" ds:itemID="{2974AF18-54F0-4C05-80CB-F9E77FF13A7A}">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2725</Words>
  <Application>Microsoft Office PowerPoint</Application>
  <PresentationFormat>Widescreen</PresentationFormat>
  <Paragraphs>130</Paragraphs>
  <Slides>10</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10</vt:i4>
      </vt:variant>
    </vt:vector>
  </HeadingPairs>
  <TitlesOfParts>
    <vt:vector size="20" baseType="lpstr">
      <vt:lpstr>Arial</vt:lpstr>
      <vt:lpstr>Arial,Sans-Serif</vt:lpstr>
      <vt:lpstr>Calibri</vt:lpstr>
      <vt:lpstr>Calibri Light</vt:lpstr>
      <vt:lpstr>Courier New</vt:lpstr>
      <vt:lpstr>Segoe UI Light</vt:lpstr>
      <vt:lpstr>Segoe UI Semibold</vt:lpstr>
      <vt:lpstr>Wingdings</vt:lpstr>
      <vt:lpstr>1_Office Theme</vt:lpstr>
      <vt:lpstr>Office Theme</vt:lpstr>
      <vt:lpstr>The OIA's view:  complaints from disabled students</vt:lpstr>
      <vt:lpstr>Context – who complains?</vt:lpstr>
      <vt:lpstr>What are the complaints about?</vt:lpstr>
      <vt:lpstr>What are the outcomes?</vt:lpstr>
      <vt:lpstr>General Observations</vt:lpstr>
      <vt:lpstr>System failures</vt:lpstr>
      <vt:lpstr>Progress?</vt:lpstr>
      <vt:lpstr>Work still to do?</vt:lpstr>
      <vt:lpstr>OIA resources</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Redford</dc:creator>
  <cp:lastModifiedBy>April Yeatman</cp:lastModifiedBy>
  <cp:revision>1117</cp:revision>
  <dcterms:created xsi:type="dcterms:W3CDTF">2023-05-24T08:50:28Z</dcterms:created>
  <dcterms:modified xsi:type="dcterms:W3CDTF">2025-01-20T09:09:21Z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0x010100D6639D81776B2649B48BC27ECCC03824</vt:lpwstr>
  </property>
  <property fmtid="{D5CDD505-2E9C-101B-9397-08002B2CF9AE}" pid="3" name="Document Type">
    <vt:lpwstr/>
  </property>
  <property fmtid="{D5CDD505-2E9C-101B-9397-08002B2CF9AE}" pid="4" name="MediaServiceImageTags">
    <vt:lpwstr/>
  </property>
  <property fmtid="{D5CDD505-2E9C-101B-9397-08002B2CF9AE}" pid="5" name="Year">
    <vt:lpwstr/>
  </property>
  <property fmtid="{D5CDD505-2E9C-101B-9397-08002B2CF9AE}" pid="6" name="_dlc_policyId">
    <vt:lpwstr>0x010100D6639D81776B2649B48BC27ECCC03824</vt:lpwstr>
  </property>
  <property fmtid="{D5CDD505-2E9C-101B-9397-08002B2CF9AE}" pid="7" name="ItemRetentionFormula">
    <vt:lpwstr/>
  </property>
  <property fmtid="{D5CDD505-2E9C-101B-9397-08002B2CF9AE}" pid="8" name="Document_x0020_Type">
    <vt:lpwstr/>
  </property>
</Properties>
</file>