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sldIdLst>
    <p:sldId id="256" r:id="rId5"/>
    <p:sldId id="297" r:id="rId6"/>
    <p:sldId id="267" r:id="rId7"/>
    <p:sldId id="296" r:id="rId8"/>
    <p:sldId id="294" r:id="rId9"/>
    <p:sldId id="289" r:id="rId10"/>
    <p:sldId id="288" r:id="rId11"/>
    <p:sldId id="283" r:id="rId12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5BA3F33-D4E2-7891-6377-0611F9875667}" name="Geoff Layer" initials="GL" userId="S::ad8800@coventry.ac.uk::1b46be55-5ca4-4b20-a36f-7c8c10800ab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nnah Borkin (Associate)" initials="HB(" lastIdx="4" clrIdx="0">
    <p:extLst>
      <p:ext uri="{19B8F6BF-5375-455C-9EA6-DF929625EA0E}">
        <p15:presenceInfo xmlns:p15="http://schemas.microsoft.com/office/powerpoint/2012/main" userId="S-1-5-21-3983280933-1019054308-3311134051-230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5A72"/>
    <a:srgbClr val="DCF2F8"/>
    <a:srgbClr val="EBF8FB"/>
    <a:srgbClr val="94D7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26" autoAdjust="0"/>
    <p:restoredTop sz="92832" autoAdjust="0"/>
  </p:normalViewPr>
  <p:slideViewPr>
    <p:cSldViewPr snapToGrid="0">
      <p:cViewPr varScale="1">
        <p:scale>
          <a:sx n="90" d="100"/>
          <a:sy n="90" d="100"/>
        </p:scale>
        <p:origin x="96" y="3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9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C64C0-B6DE-4D20-93A6-AC7466C2A3D9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938AA61-F023-421F-A55F-92D564DDADB2}">
      <dgm:prSet phldrT="[Text]" custT="1"/>
      <dgm:spPr/>
      <dgm:t>
        <a:bodyPr/>
        <a:lstStyle/>
        <a:p>
          <a:r>
            <a:rPr lang="en-US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Requests to share information</a:t>
          </a:r>
        </a:p>
      </dgm:t>
    </dgm:pt>
    <dgm:pt modelId="{B0FFEF23-8E8E-449E-83EB-2C9178C667BD}" type="parTrans" cxnId="{8A0C3293-7968-486B-AFF2-836C6DEF045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9B76E5-708F-44BF-AE31-249CDBFACFB5}" type="sibTrans" cxnId="{8A0C3293-7968-486B-AFF2-836C6DEF045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FA4FEA-E947-438C-866C-FA3B01F22C2A}">
      <dgm:prSet phldrT="[Text]" custT="1"/>
      <dgm:spPr/>
      <dgm:t>
        <a:bodyPr/>
        <a:lstStyle/>
        <a:p>
          <a:endParaRPr lang="en-GB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GB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On-course experience  </a:t>
          </a:r>
        </a:p>
        <a:p>
          <a:endParaRPr lang="en-US" sz="900" b="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2E1679-91C8-4FB4-8E3E-0AB8F0829E88}" type="parTrans" cxnId="{FA012B8B-00AC-4351-AD39-0132835A7DC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C120A9-6687-47E2-A084-E33CE33C2E33}" type="sibTrans" cxnId="{FA012B8B-00AC-4351-AD39-0132835A7DC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986730-C4A9-4366-A605-B074DF3A068D}">
      <dgm:prSet phldrT="[Text]" custT="1"/>
      <dgm:spPr/>
      <dgm:t>
        <a:bodyPr/>
        <a:lstStyle/>
        <a:p>
          <a:r>
            <a:rPr lang="en-GB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Moving forward  </a:t>
          </a:r>
          <a:endParaRPr lang="en-US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D48F27-18CA-4C3C-8763-3F2BBF798EBB}" type="parTrans" cxnId="{0FEF5A71-08BE-41CA-AEEC-7DC66E21129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BF5F5D-B278-4158-8A61-C85E7E64685E}" type="sibTrans" cxnId="{0FEF5A71-08BE-41CA-AEEC-7DC66E21129F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80C4EC5-3196-4F16-A345-06666101D611}">
      <dgm:prSet custT="1"/>
      <dgm:spPr/>
      <dgm:t>
        <a:bodyPr/>
        <a:lstStyle/>
        <a:p>
          <a:r>
            <a:rPr lang="en-GB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Choosing a course of study </a:t>
          </a:r>
          <a:endParaRPr lang="en-US" sz="18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Table of contents of the commitment&#10;- Requests to share information&#10;- Choosing a course of study&#10;- Transition into higher education&#10;- Oncourse experience&#10;- Moving forward&#10;"/>
        </a:ext>
      </dgm:extLst>
    </dgm:pt>
    <dgm:pt modelId="{52B76AE3-8333-492C-81DD-3F0D96A1AE5C}" type="parTrans" cxnId="{95ACFF68-FE78-4144-BDEB-0175C73F4D9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8C339C-DD29-4AE4-A3D2-CF33C546F333}" type="sibTrans" cxnId="{95ACFF68-FE78-4144-BDEB-0175C73F4D95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8364B5-AA2F-4672-9DC5-F78952A1EBD5}">
      <dgm:prSet custT="1"/>
      <dgm:spPr/>
      <dgm:t>
        <a:bodyPr/>
        <a:lstStyle/>
        <a:p>
          <a:r>
            <a:rPr lang="en-GB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Transition into higher education  </a:t>
          </a:r>
        </a:p>
      </dgm:t>
    </dgm:pt>
    <dgm:pt modelId="{43D12389-D111-4561-BD07-1D5C5BDD1446}" type="parTrans" cxnId="{6F812CF4-7DD5-44F2-A0ED-54D28833A79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5171D5-D056-44D1-8E5C-55D1316F194B}" type="sibTrans" cxnId="{6F812CF4-7DD5-44F2-A0ED-54D28833A794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55B8AB-C466-4F82-B6A2-81D44FB7A523}" type="pres">
      <dgm:prSet presAssocID="{C94C64C0-B6DE-4D20-93A6-AC7466C2A3D9}" presName="Name0" presStyleCnt="0">
        <dgm:presLayoutVars>
          <dgm:chMax val="7"/>
          <dgm:chPref val="7"/>
          <dgm:dir/>
        </dgm:presLayoutVars>
      </dgm:prSet>
      <dgm:spPr/>
    </dgm:pt>
    <dgm:pt modelId="{DF3F3A7E-2023-4424-B50F-8205EA90C090}" type="pres">
      <dgm:prSet presAssocID="{C94C64C0-B6DE-4D20-93A6-AC7466C2A3D9}" presName="Name1" presStyleCnt="0"/>
      <dgm:spPr/>
    </dgm:pt>
    <dgm:pt modelId="{22675565-0187-4582-9354-3ACF21FD12BE}" type="pres">
      <dgm:prSet presAssocID="{C94C64C0-B6DE-4D20-93A6-AC7466C2A3D9}" presName="cycle" presStyleCnt="0"/>
      <dgm:spPr/>
    </dgm:pt>
    <dgm:pt modelId="{7ED6F9C1-2DB2-48D2-9E2A-12C676B5F290}" type="pres">
      <dgm:prSet presAssocID="{C94C64C0-B6DE-4D20-93A6-AC7466C2A3D9}" presName="srcNode" presStyleLbl="node1" presStyleIdx="0" presStyleCnt="5"/>
      <dgm:spPr/>
    </dgm:pt>
    <dgm:pt modelId="{23098B2D-D6DF-449B-ADB4-3153DF1C6067}" type="pres">
      <dgm:prSet presAssocID="{C94C64C0-B6DE-4D20-93A6-AC7466C2A3D9}" presName="conn" presStyleLbl="parChTrans1D2" presStyleIdx="0" presStyleCnt="1"/>
      <dgm:spPr/>
    </dgm:pt>
    <dgm:pt modelId="{B96ED107-B148-45EF-98A1-599CDDAF3F8E}" type="pres">
      <dgm:prSet presAssocID="{C94C64C0-B6DE-4D20-93A6-AC7466C2A3D9}" presName="extraNode" presStyleLbl="node1" presStyleIdx="0" presStyleCnt="5"/>
      <dgm:spPr/>
    </dgm:pt>
    <dgm:pt modelId="{65F40D2D-4579-4C61-9465-869252F1385F}" type="pres">
      <dgm:prSet presAssocID="{C94C64C0-B6DE-4D20-93A6-AC7466C2A3D9}" presName="dstNode" presStyleLbl="node1" presStyleIdx="0" presStyleCnt="5"/>
      <dgm:spPr/>
    </dgm:pt>
    <dgm:pt modelId="{2D171951-E880-4113-B442-8950309F84C1}" type="pres">
      <dgm:prSet presAssocID="{2938AA61-F023-421F-A55F-92D564DDADB2}" presName="text_1" presStyleLbl="node1" presStyleIdx="0" presStyleCnt="5" custLinFactNeighborX="595">
        <dgm:presLayoutVars>
          <dgm:bulletEnabled val="1"/>
        </dgm:presLayoutVars>
      </dgm:prSet>
      <dgm:spPr/>
    </dgm:pt>
    <dgm:pt modelId="{60DD3648-6B27-4F7B-B0EB-F4066F0DD7E8}" type="pres">
      <dgm:prSet presAssocID="{2938AA61-F023-421F-A55F-92D564DDADB2}" presName="accent_1" presStyleCnt="0"/>
      <dgm:spPr/>
    </dgm:pt>
    <dgm:pt modelId="{6DB3275D-FBE4-4C68-A6F0-C2A49854CC19}" type="pres">
      <dgm:prSet presAssocID="{2938AA61-F023-421F-A55F-92D564DDADB2}" presName="accentRepeatNode" presStyleLbl="solidFgAcc1" presStyleIdx="0" presStyleCnt="5"/>
      <dgm:spPr/>
    </dgm:pt>
    <dgm:pt modelId="{A8C15B96-D8B7-400E-81B8-646ED607D82E}" type="pres">
      <dgm:prSet presAssocID="{380C4EC5-3196-4F16-A345-06666101D611}" presName="text_2" presStyleLbl="node1" presStyleIdx="1" presStyleCnt="5">
        <dgm:presLayoutVars>
          <dgm:bulletEnabled val="1"/>
        </dgm:presLayoutVars>
      </dgm:prSet>
      <dgm:spPr/>
    </dgm:pt>
    <dgm:pt modelId="{33101BF6-F1D5-4EDC-9FE3-3020489AE300}" type="pres">
      <dgm:prSet presAssocID="{380C4EC5-3196-4F16-A345-06666101D611}" presName="accent_2" presStyleCnt="0"/>
      <dgm:spPr/>
    </dgm:pt>
    <dgm:pt modelId="{98900D68-FD5E-496B-8CD8-CCDB7D4EE6BF}" type="pres">
      <dgm:prSet presAssocID="{380C4EC5-3196-4F16-A345-06666101D611}" presName="accentRepeatNode" presStyleLbl="solidFgAcc1" presStyleIdx="1" presStyleCnt="5"/>
      <dgm:spPr/>
    </dgm:pt>
    <dgm:pt modelId="{4699733D-056B-4655-9587-A852046AE279}" type="pres">
      <dgm:prSet presAssocID="{A98364B5-AA2F-4672-9DC5-F78952A1EBD5}" presName="text_3" presStyleLbl="node1" presStyleIdx="2" presStyleCnt="5">
        <dgm:presLayoutVars>
          <dgm:bulletEnabled val="1"/>
        </dgm:presLayoutVars>
      </dgm:prSet>
      <dgm:spPr/>
    </dgm:pt>
    <dgm:pt modelId="{3455BA0C-F513-4F1D-BDEF-9BED1091BCC8}" type="pres">
      <dgm:prSet presAssocID="{A98364B5-AA2F-4672-9DC5-F78952A1EBD5}" presName="accent_3" presStyleCnt="0"/>
      <dgm:spPr/>
    </dgm:pt>
    <dgm:pt modelId="{03213762-F7AF-42BB-BBA3-2C3DEFE73D64}" type="pres">
      <dgm:prSet presAssocID="{A98364B5-AA2F-4672-9DC5-F78952A1EBD5}" presName="accentRepeatNode" presStyleLbl="solidFgAcc1" presStyleIdx="2" presStyleCnt="5"/>
      <dgm:spPr/>
    </dgm:pt>
    <dgm:pt modelId="{8CFEF7B9-1EE7-49A0-B5D0-D49B54BF77C2}" type="pres">
      <dgm:prSet presAssocID="{BAFA4FEA-E947-438C-866C-FA3B01F22C2A}" presName="text_4" presStyleLbl="node1" presStyleIdx="3" presStyleCnt="5">
        <dgm:presLayoutVars>
          <dgm:bulletEnabled val="1"/>
        </dgm:presLayoutVars>
      </dgm:prSet>
      <dgm:spPr/>
    </dgm:pt>
    <dgm:pt modelId="{94B636EE-67A2-48CF-A2D3-DA8AD222BCCD}" type="pres">
      <dgm:prSet presAssocID="{BAFA4FEA-E947-438C-866C-FA3B01F22C2A}" presName="accent_4" presStyleCnt="0"/>
      <dgm:spPr/>
    </dgm:pt>
    <dgm:pt modelId="{1438F966-CF47-49DB-8ABF-DF251862276D}" type="pres">
      <dgm:prSet presAssocID="{BAFA4FEA-E947-438C-866C-FA3B01F22C2A}" presName="accentRepeatNode" presStyleLbl="solidFgAcc1" presStyleIdx="3" presStyleCnt="5"/>
      <dgm:spPr/>
    </dgm:pt>
    <dgm:pt modelId="{120679C1-0754-4B5B-890A-8EB1515150E2}" type="pres">
      <dgm:prSet presAssocID="{EF986730-C4A9-4366-A605-B074DF3A068D}" presName="text_5" presStyleLbl="node1" presStyleIdx="4" presStyleCnt="5">
        <dgm:presLayoutVars>
          <dgm:bulletEnabled val="1"/>
        </dgm:presLayoutVars>
      </dgm:prSet>
      <dgm:spPr/>
    </dgm:pt>
    <dgm:pt modelId="{D1522EEE-8FCE-4C6F-BF28-5D898EB2179A}" type="pres">
      <dgm:prSet presAssocID="{EF986730-C4A9-4366-A605-B074DF3A068D}" presName="accent_5" presStyleCnt="0"/>
      <dgm:spPr/>
    </dgm:pt>
    <dgm:pt modelId="{2B4AD10B-3FAB-45C7-97EF-59CC2AC79D6F}" type="pres">
      <dgm:prSet presAssocID="{EF986730-C4A9-4366-A605-B074DF3A068D}" presName="accentRepeatNode" presStyleLbl="solidFgAcc1" presStyleIdx="4" presStyleCnt="5"/>
      <dgm:spPr/>
    </dgm:pt>
  </dgm:ptLst>
  <dgm:cxnLst>
    <dgm:cxn modelId="{928A1512-1A1D-4704-8897-BD9FEB61C483}" type="presOf" srcId="{380C4EC5-3196-4F16-A345-06666101D611}" destId="{A8C15B96-D8B7-400E-81B8-646ED607D82E}" srcOrd="0" destOrd="0" presId="urn:microsoft.com/office/officeart/2008/layout/VerticalCurvedList"/>
    <dgm:cxn modelId="{95ACFF68-FE78-4144-BDEB-0175C73F4D95}" srcId="{C94C64C0-B6DE-4D20-93A6-AC7466C2A3D9}" destId="{380C4EC5-3196-4F16-A345-06666101D611}" srcOrd="1" destOrd="0" parTransId="{52B76AE3-8333-492C-81DD-3F0D96A1AE5C}" sibTransId="{D38C339C-DD29-4AE4-A3D2-CF33C546F333}"/>
    <dgm:cxn modelId="{0FEF5A71-08BE-41CA-AEEC-7DC66E21129F}" srcId="{C94C64C0-B6DE-4D20-93A6-AC7466C2A3D9}" destId="{EF986730-C4A9-4366-A605-B074DF3A068D}" srcOrd="4" destOrd="0" parTransId="{F0D48F27-18CA-4C3C-8763-3F2BBF798EBB}" sibTransId="{BEBF5F5D-B278-4158-8A61-C85E7E64685E}"/>
    <dgm:cxn modelId="{6C700A54-DBA1-4D01-9CF7-CE2CDBB5F1F5}" type="presOf" srcId="{4D9B76E5-708F-44BF-AE31-249CDBFACFB5}" destId="{23098B2D-D6DF-449B-ADB4-3153DF1C6067}" srcOrd="0" destOrd="0" presId="urn:microsoft.com/office/officeart/2008/layout/VerticalCurvedList"/>
    <dgm:cxn modelId="{64BEEE54-DF66-4B90-8D7C-CCDA16D1DE96}" type="presOf" srcId="{A98364B5-AA2F-4672-9DC5-F78952A1EBD5}" destId="{4699733D-056B-4655-9587-A852046AE279}" srcOrd="0" destOrd="0" presId="urn:microsoft.com/office/officeart/2008/layout/VerticalCurvedList"/>
    <dgm:cxn modelId="{C3F31D78-C565-497F-ABF4-BD358F3C4473}" type="presOf" srcId="{BAFA4FEA-E947-438C-866C-FA3B01F22C2A}" destId="{8CFEF7B9-1EE7-49A0-B5D0-D49B54BF77C2}" srcOrd="0" destOrd="0" presId="urn:microsoft.com/office/officeart/2008/layout/VerticalCurvedList"/>
    <dgm:cxn modelId="{D6585C81-33F1-464C-B805-BB3687549469}" type="presOf" srcId="{2938AA61-F023-421F-A55F-92D564DDADB2}" destId="{2D171951-E880-4113-B442-8950309F84C1}" srcOrd="0" destOrd="0" presId="urn:microsoft.com/office/officeart/2008/layout/VerticalCurvedList"/>
    <dgm:cxn modelId="{FA012B8B-00AC-4351-AD39-0132835A7DC6}" srcId="{C94C64C0-B6DE-4D20-93A6-AC7466C2A3D9}" destId="{BAFA4FEA-E947-438C-866C-FA3B01F22C2A}" srcOrd="3" destOrd="0" parTransId="{F82E1679-91C8-4FB4-8E3E-0AB8F0829E88}" sibTransId="{ECC120A9-6687-47E2-A084-E33CE33C2E33}"/>
    <dgm:cxn modelId="{8A0C3293-7968-486B-AFF2-836C6DEF0450}" srcId="{C94C64C0-B6DE-4D20-93A6-AC7466C2A3D9}" destId="{2938AA61-F023-421F-A55F-92D564DDADB2}" srcOrd="0" destOrd="0" parTransId="{B0FFEF23-8E8E-449E-83EB-2C9178C667BD}" sibTransId="{4D9B76E5-708F-44BF-AE31-249CDBFACFB5}"/>
    <dgm:cxn modelId="{CBCB45AD-CCEC-45D1-B10A-3743CD8884AB}" type="presOf" srcId="{C94C64C0-B6DE-4D20-93A6-AC7466C2A3D9}" destId="{6B55B8AB-C466-4F82-B6A2-81D44FB7A523}" srcOrd="0" destOrd="0" presId="urn:microsoft.com/office/officeart/2008/layout/VerticalCurvedList"/>
    <dgm:cxn modelId="{D06148D1-C419-4AAE-8029-F9E28C121591}" type="presOf" srcId="{EF986730-C4A9-4366-A605-B074DF3A068D}" destId="{120679C1-0754-4B5B-890A-8EB1515150E2}" srcOrd="0" destOrd="0" presId="urn:microsoft.com/office/officeart/2008/layout/VerticalCurvedList"/>
    <dgm:cxn modelId="{6F812CF4-7DD5-44F2-A0ED-54D28833A794}" srcId="{C94C64C0-B6DE-4D20-93A6-AC7466C2A3D9}" destId="{A98364B5-AA2F-4672-9DC5-F78952A1EBD5}" srcOrd="2" destOrd="0" parTransId="{43D12389-D111-4561-BD07-1D5C5BDD1446}" sibTransId="{A95171D5-D056-44D1-8E5C-55D1316F194B}"/>
    <dgm:cxn modelId="{7DEE41C3-52F7-4A13-9D21-B33AD4A523F0}" type="presParOf" srcId="{6B55B8AB-C466-4F82-B6A2-81D44FB7A523}" destId="{DF3F3A7E-2023-4424-B50F-8205EA90C090}" srcOrd="0" destOrd="0" presId="urn:microsoft.com/office/officeart/2008/layout/VerticalCurvedList"/>
    <dgm:cxn modelId="{D2F968E1-C462-4844-9978-98931DDECD88}" type="presParOf" srcId="{DF3F3A7E-2023-4424-B50F-8205EA90C090}" destId="{22675565-0187-4582-9354-3ACF21FD12BE}" srcOrd="0" destOrd="0" presId="urn:microsoft.com/office/officeart/2008/layout/VerticalCurvedList"/>
    <dgm:cxn modelId="{C4F85563-CAF5-421D-A721-4867AFA8C8A0}" type="presParOf" srcId="{22675565-0187-4582-9354-3ACF21FD12BE}" destId="{7ED6F9C1-2DB2-48D2-9E2A-12C676B5F290}" srcOrd="0" destOrd="0" presId="urn:microsoft.com/office/officeart/2008/layout/VerticalCurvedList"/>
    <dgm:cxn modelId="{BE4E6683-15DC-45EB-8D7B-48423533194C}" type="presParOf" srcId="{22675565-0187-4582-9354-3ACF21FD12BE}" destId="{23098B2D-D6DF-449B-ADB4-3153DF1C6067}" srcOrd="1" destOrd="0" presId="urn:microsoft.com/office/officeart/2008/layout/VerticalCurvedList"/>
    <dgm:cxn modelId="{55F5F6AF-A339-4906-98DB-6FE271EC075B}" type="presParOf" srcId="{22675565-0187-4582-9354-3ACF21FD12BE}" destId="{B96ED107-B148-45EF-98A1-599CDDAF3F8E}" srcOrd="2" destOrd="0" presId="urn:microsoft.com/office/officeart/2008/layout/VerticalCurvedList"/>
    <dgm:cxn modelId="{9AC411CC-21F5-457B-A9CF-88E1F3BFD275}" type="presParOf" srcId="{22675565-0187-4582-9354-3ACF21FD12BE}" destId="{65F40D2D-4579-4C61-9465-869252F1385F}" srcOrd="3" destOrd="0" presId="urn:microsoft.com/office/officeart/2008/layout/VerticalCurvedList"/>
    <dgm:cxn modelId="{23C5BA02-7466-428A-9A6B-D5618494FDEC}" type="presParOf" srcId="{DF3F3A7E-2023-4424-B50F-8205EA90C090}" destId="{2D171951-E880-4113-B442-8950309F84C1}" srcOrd="1" destOrd="0" presId="urn:microsoft.com/office/officeart/2008/layout/VerticalCurvedList"/>
    <dgm:cxn modelId="{0EDD446E-92FC-4001-AE11-944601F034AF}" type="presParOf" srcId="{DF3F3A7E-2023-4424-B50F-8205EA90C090}" destId="{60DD3648-6B27-4F7B-B0EB-F4066F0DD7E8}" srcOrd="2" destOrd="0" presId="urn:microsoft.com/office/officeart/2008/layout/VerticalCurvedList"/>
    <dgm:cxn modelId="{7C25256C-8021-4ACE-A239-C294CBCD5D36}" type="presParOf" srcId="{60DD3648-6B27-4F7B-B0EB-F4066F0DD7E8}" destId="{6DB3275D-FBE4-4C68-A6F0-C2A49854CC19}" srcOrd="0" destOrd="0" presId="urn:microsoft.com/office/officeart/2008/layout/VerticalCurvedList"/>
    <dgm:cxn modelId="{BF58E86E-2DD6-4584-8463-75C9CBCEE5C8}" type="presParOf" srcId="{DF3F3A7E-2023-4424-B50F-8205EA90C090}" destId="{A8C15B96-D8B7-400E-81B8-646ED607D82E}" srcOrd="3" destOrd="0" presId="urn:microsoft.com/office/officeart/2008/layout/VerticalCurvedList"/>
    <dgm:cxn modelId="{C0AC9554-6639-4A09-A4E0-91BCFD9CC4AE}" type="presParOf" srcId="{DF3F3A7E-2023-4424-B50F-8205EA90C090}" destId="{33101BF6-F1D5-4EDC-9FE3-3020489AE300}" srcOrd="4" destOrd="0" presId="urn:microsoft.com/office/officeart/2008/layout/VerticalCurvedList"/>
    <dgm:cxn modelId="{6F95C648-FD5E-4B04-9F16-FC71AA2974C8}" type="presParOf" srcId="{33101BF6-F1D5-4EDC-9FE3-3020489AE300}" destId="{98900D68-FD5E-496B-8CD8-CCDB7D4EE6BF}" srcOrd="0" destOrd="0" presId="urn:microsoft.com/office/officeart/2008/layout/VerticalCurvedList"/>
    <dgm:cxn modelId="{9CA6BA62-9645-4679-A4CB-8F7FCF5168D4}" type="presParOf" srcId="{DF3F3A7E-2023-4424-B50F-8205EA90C090}" destId="{4699733D-056B-4655-9587-A852046AE279}" srcOrd="5" destOrd="0" presId="urn:microsoft.com/office/officeart/2008/layout/VerticalCurvedList"/>
    <dgm:cxn modelId="{CF480B33-93AA-4E47-9BA1-19B8320836CC}" type="presParOf" srcId="{DF3F3A7E-2023-4424-B50F-8205EA90C090}" destId="{3455BA0C-F513-4F1D-BDEF-9BED1091BCC8}" srcOrd="6" destOrd="0" presId="urn:microsoft.com/office/officeart/2008/layout/VerticalCurvedList"/>
    <dgm:cxn modelId="{BA5CE20A-2B0A-4E9E-A7A4-52AD42BABF89}" type="presParOf" srcId="{3455BA0C-F513-4F1D-BDEF-9BED1091BCC8}" destId="{03213762-F7AF-42BB-BBA3-2C3DEFE73D64}" srcOrd="0" destOrd="0" presId="urn:microsoft.com/office/officeart/2008/layout/VerticalCurvedList"/>
    <dgm:cxn modelId="{8D53FE0B-E19E-44D7-9D8B-94467B3CD5CA}" type="presParOf" srcId="{DF3F3A7E-2023-4424-B50F-8205EA90C090}" destId="{8CFEF7B9-1EE7-49A0-B5D0-D49B54BF77C2}" srcOrd="7" destOrd="0" presId="urn:microsoft.com/office/officeart/2008/layout/VerticalCurvedList"/>
    <dgm:cxn modelId="{1EA9B99E-1BB7-4D45-8602-16AA13FD0F12}" type="presParOf" srcId="{DF3F3A7E-2023-4424-B50F-8205EA90C090}" destId="{94B636EE-67A2-48CF-A2D3-DA8AD222BCCD}" srcOrd="8" destOrd="0" presId="urn:microsoft.com/office/officeart/2008/layout/VerticalCurvedList"/>
    <dgm:cxn modelId="{7718F72E-520E-48EC-8A18-5A6D7B94D27C}" type="presParOf" srcId="{94B636EE-67A2-48CF-A2D3-DA8AD222BCCD}" destId="{1438F966-CF47-49DB-8ABF-DF251862276D}" srcOrd="0" destOrd="0" presId="urn:microsoft.com/office/officeart/2008/layout/VerticalCurvedList"/>
    <dgm:cxn modelId="{78C91952-F0BB-4640-B2A8-B65827DEF76F}" type="presParOf" srcId="{DF3F3A7E-2023-4424-B50F-8205EA90C090}" destId="{120679C1-0754-4B5B-890A-8EB1515150E2}" srcOrd="9" destOrd="0" presId="urn:microsoft.com/office/officeart/2008/layout/VerticalCurvedList"/>
    <dgm:cxn modelId="{0A8BBB68-9526-4ECF-B69B-1BD8DB133122}" type="presParOf" srcId="{DF3F3A7E-2023-4424-B50F-8205EA90C090}" destId="{D1522EEE-8FCE-4C6F-BF28-5D898EB2179A}" srcOrd="10" destOrd="0" presId="urn:microsoft.com/office/officeart/2008/layout/VerticalCurvedList"/>
    <dgm:cxn modelId="{D60F7836-056A-4D7A-A875-9E3DF3C0EBC0}" type="presParOf" srcId="{D1522EEE-8FCE-4C6F-BF28-5D898EB2179A}" destId="{2B4AD10B-3FAB-45C7-97EF-59CC2AC79D6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098B2D-D6DF-449B-ADB4-3153DF1C6067}">
      <dsp:nvSpPr>
        <dsp:cNvPr id="0" name=""/>
        <dsp:cNvSpPr/>
      </dsp:nvSpPr>
      <dsp:spPr>
        <a:xfrm>
          <a:off x="-5505406" y="-842914"/>
          <a:ext cx="6555102" cy="6555102"/>
        </a:xfrm>
        <a:prstGeom prst="blockArc">
          <a:avLst>
            <a:gd name="adj1" fmla="val 18900000"/>
            <a:gd name="adj2" fmla="val 2700000"/>
            <a:gd name="adj3" fmla="val 330"/>
          </a:avLst>
        </a:pr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171951-E880-4113-B442-8950309F84C1}">
      <dsp:nvSpPr>
        <dsp:cNvPr id="0" name=""/>
        <dsp:cNvSpPr/>
      </dsp:nvSpPr>
      <dsp:spPr>
        <a:xfrm>
          <a:off x="490233" y="304232"/>
          <a:ext cx="5257690" cy="60885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Requests to share information</a:t>
          </a:r>
        </a:p>
      </dsp:txBody>
      <dsp:txXfrm>
        <a:off x="490233" y="304232"/>
        <a:ext cx="5257690" cy="608853"/>
      </dsp:txXfrm>
    </dsp:sp>
    <dsp:sp modelId="{6DB3275D-FBE4-4C68-A6F0-C2A49854CC19}">
      <dsp:nvSpPr>
        <dsp:cNvPr id="0" name=""/>
        <dsp:cNvSpPr/>
      </dsp:nvSpPr>
      <dsp:spPr>
        <a:xfrm>
          <a:off x="78416" y="228125"/>
          <a:ext cx="761067" cy="7610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C15B96-D8B7-400E-81B8-646ED607D82E}">
      <dsp:nvSpPr>
        <dsp:cNvPr id="0" name=""/>
        <dsp:cNvSpPr/>
      </dsp:nvSpPr>
      <dsp:spPr>
        <a:xfrm>
          <a:off x="895237" y="1217220"/>
          <a:ext cx="4821403" cy="608853"/>
        </a:xfrm>
        <a:prstGeom prst="rect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78" tIns="22860" rIns="22860" bIns="22860" numCol="1" spcCol="1270" anchor="ctr" anchorCtr="0">
          <a:noAutofit/>
        </a:bodyPr>
        <a:lstStyle/>
        <a:p>
          <a:pPr marL="0" lvl="0" indent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GB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Choosing a course of study </a:t>
          </a:r>
          <a:endParaRPr lang="en-US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237" y="1217220"/>
        <a:ext cx="4821403" cy="608853"/>
      </dsp:txXfrm>
    </dsp:sp>
    <dsp:sp modelId="{98900D68-FD5E-496B-8CD8-CCDB7D4EE6BF}">
      <dsp:nvSpPr>
        <dsp:cNvPr id="0" name=""/>
        <dsp:cNvSpPr/>
      </dsp:nvSpPr>
      <dsp:spPr>
        <a:xfrm>
          <a:off x="514703" y="1141114"/>
          <a:ext cx="761067" cy="7610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689636"/>
              <a:satOff val="-4355"/>
              <a:lumOff val="-294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99733D-056B-4655-9587-A852046AE279}">
      <dsp:nvSpPr>
        <dsp:cNvPr id="0" name=""/>
        <dsp:cNvSpPr/>
      </dsp:nvSpPr>
      <dsp:spPr>
        <a:xfrm>
          <a:off x="1029142" y="2130209"/>
          <a:ext cx="4687498" cy="608853"/>
        </a:xfrm>
        <a:prstGeom prst="rect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Transition into higher education  </a:t>
          </a:r>
        </a:p>
      </dsp:txBody>
      <dsp:txXfrm>
        <a:off x="1029142" y="2130209"/>
        <a:ext cx="4687498" cy="608853"/>
      </dsp:txXfrm>
    </dsp:sp>
    <dsp:sp modelId="{03213762-F7AF-42BB-BBA3-2C3DEFE73D64}">
      <dsp:nvSpPr>
        <dsp:cNvPr id="0" name=""/>
        <dsp:cNvSpPr/>
      </dsp:nvSpPr>
      <dsp:spPr>
        <a:xfrm>
          <a:off x="648608" y="2054102"/>
          <a:ext cx="761067" cy="7610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EF7B9-1EE7-49A0-B5D0-D49B54BF77C2}">
      <dsp:nvSpPr>
        <dsp:cNvPr id="0" name=""/>
        <dsp:cNvSpPr/>
      </dsp:nvSpPr>
      <dsp:spPr>
        <a:xfrm>
          <a:off x="895237" y="3043198"/>
          <a:ext cx="4821403" cy="608853"/>
        </a:xfrm>
        <a:prstGeom prst="rect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On-course experience  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b="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95237" y="3043198"/>
        <a:ext cx="4821403" cy="608853"/>
      </dsp:txXfrm>
    </dsp:sp>
    <dsp:sp modelId="{1438F966-CF47-49DB-8ABF-DF251862276D}">
      <dsp:nvSpPr>
        <dsp:cNvPr id="0" name=""/>
        <dsp:cNvSpPr/>
      </dsp:nvSpPr>
      <dsp:spPr>
        <a:xfrm>
          <a:off x="514703" y="2967091"/>
          <a:ext cx="761067" cy="7610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068907"/>
              <a:satOff val="-13064"/>
              <a:lumOff val="-882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0679C1-0754-4B5B-890A-8EB1515150E2}">
      <dsp:nvSpPr>
        <dsp:cNvPr id="0" name=""/>
        <dsp:cNvSpPr/>
      </dsp:nvSpPr>
      <dsp:spPr>
        <a:xfrm>
          <a:off x="458950" y="3956186"/>
          <a:ext cx="5257690" cy="60885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327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Moving forward  </a:t>
          </a:r>
          <a:endParaRPr lang="en-US" sz="18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8950" y="3956186"/>
        <a:ext cx="5257690" cy="608853"/>
      </dsp:txXfrm>
    </dsp:sp>
    <dsp:sp modelId="{2B4AD10B-3FAB-45C7-97EF-59CC2AC79D6F}">
      <dsp:nvSpPr>
        <dsp:cNvPr id="0" name=""/>
        <dsp:cNvSpPr/>
      </dsp:nvSpPr>
      <dsp:spPr>
        <a:xfrm>
          <a:off x="78416" y="3880080"/>
          <a:ext cx="761067" cy="76106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1595C-286E-4ABE-BEDD-255E91E68E62}" type="datetimeFigureOut">
              <a:rPr lang="en-GB" smtClean="0"/>
              <a:t>21/01/2025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C0CEC-802E-47D4-9C7E-628A31D5EB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429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Background to the Commitment</a:t>
            </a:r>
            <a:b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How it helps</a:t>
            </a:r>
            <a:b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How to sign up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C0CEC-802E-47D4-9C7E-628A31D5EB4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301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Principle 13 is shared!</a:t>
            </a:r>
          </a:p>
          <a:p>
            <a:endParaRPr lang="en-GB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12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Core planning group: </a:t>
            </a: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partnership between Advance HE, Deborah Johnston (London South Bank University) and NADP to take forward all planning and implementation activities </a:t>
            </a:r>
            <a:endParaRPr lang="en-GB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n-GB" sz="1200" b="0" i="0" u="none" strike="noStrike" cap="none" dirty="0">
              <a:solidFill>
                <a:srgbClr val="5D5A72"/>
              </a:solidFill>
              <a:latin typeface="Arial" panose="020B0604020202020204" pitchFamily="34" charset="0"/>
              <a:ea typeface="Poppins Medium"/>
              <a:cs typeface="Arial" panose="020B0604020202020204" pitchFamily="34" charset="0"/>
              <a:sym typeface="Poppins Medium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12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Advisory Group: </a:t>
            </a: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containing members directly mentioned in the Commitment, or carrying out relevant work in the sector</a:t>
            </a:r>
            <a:endParaRPr lang="en-GB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n-GB" sz="1200" b="0" i="0" u="none" strike="noStrike" cap="none" dirty="0">
              <a:solidFill>
                <a:srgbClr val="5D5A72"/>
              </a:solidFill>
              <a:latin typeface="Arial" panose="020B0604020202020204" pitchFamily="34" charset="0"/>
              <a:ea typeface="Poppins Medium"/>
              <a:cs typeface="Arial" panose="020B0604020202020204" pitchFamily="34" charset="0"/>
              <a:sym typeface="Poppins Medium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12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Partnership Group: </a:t>
            </a: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a wider group of interested sector members, carrying out relevant work </a:t>
            </a:r>
            <a:endParaRPr lang="en-GB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marR="0" lvl="0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lang="en-GB" sz="1200" b="0" i="0" u="none" strike="noStrike" cap="none" dirty="0">
              <a:solidFill>
                <a:srgbClr val="5D5A72"/>
              </a:solidFill>
              <a:latin typeface="Arial" panose="020B0604020202020204" pitchFamily="34" charset="0"/>
              <a:ea typeface="Poppins Medium"/>
              <a:cs typeface="Arial" panose="020B0604020202020204" pitchFamily="34" charset="0"/>
              <a:sym typeface="Poppins Medium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12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Student Advisory Group: </a:t>
            </a: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a group of 15 current disabled students, informing the work of the Advisory and Partnership groups </a:t>
            </a:r>
          </a:p>
          <a:p>
            <a:endParaRPr lang="en-GB" dirty="0"/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The core planning group, with input from AG, PG and SG, submitted evidence to various consultations </a:t>
            </a:r>
            <a:r>
              <a:rPr lang="en-GB" sz="1200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(such as </a:t>
            </a:r>
            <a:r>
              <a:rPr lang="en-GB" sz="1200" dirty="0" err="1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OfS</a:t>
            </a:r>
            <a:r>
              <a:rPr lang="en-GB" sz="1200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 funding, UUK White Paper).  Speak at conferences.</a:t>
            </a:r>
            <a:br>
              <a:rPr lang="en-GB" sz="1200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</a:br>
            <a:endParaRPr lang="en-GB" sz="1200" b="0" i="0" u="none" strike="noStrike" cap="none" dirty="0">
              <a:solidFill>
                <a:srgbClr val="5D5A72"/>
              </a:solidFill>
              <a:latin typeface="Arial" panose="020B0604020202020204" pitchFamily="34" charset="0"/>
              <a:ea typeface="Poppins Medium"/>
              <a:cs typeface="Arial" panose="020B0604020202020204" pitchFamily="34" charset="0"/>
              <a:sym typeface="Poppins Medium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Alignment with </a:t>
            </a:r>
            <a:r>
              <a:rPr lang="en-GB" sz="1200" b="0" i="0" u="none" strike="noStrike" cap="none" dirty="0" err="1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OfS</a:t>
            </a:r>
            <a:r>
              <a:rPr lang="en-GB" sz="1200" b="0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’ Disability in Higher Education Advisory Panel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C0CEC-802E-47D4-9C7E-628A31D5EB4B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8655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3" name="Google Shape;8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778626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3" name="Google Shape;89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F8C0CEC-802E-47D4-9C7E-628A31D5EB4B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768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2C627-7437-BA96-6EAF-E85FC40A8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AE6648-371B-E09E-6537-398A344913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AA0223-FCA5-88F0-466A-99F17CA7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C1208-DADE-59B8-4FF5-C2EA77484E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688B4-98A2-6F79-9A7B-6E3DA2C804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02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EC257-CC82-8DF6-A3AF-5BC3152EC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A8374D-C086-B194-794E-171FA1E4C5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7C1871-FBF4-0C54-428C-974AC4D24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D6F79-17EF-AA91-3A5C-D9B4489B8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EC499-7379-E3A2-80EE-6FEDBCFB6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7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1BA84A-197D-5A40-8093-7CDB58E354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CE7F94-331B-4C32-1A11-C112B06039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0DA42B-53D9-0394-C2CA-ED9E67FE9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70CD20-B83A-5B3B-4454-916A6804E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8F605-1AC3-E45F-6533-FA6249B78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56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09D77-85BC-B6C1-25C6-AC335C55C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2D8EDF-3C03-183C-AE88-946F2256C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96166-70D5-7C41-616D-5850F95EE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B36767-C3AA-E360-36DF-8F6ECE813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4C4159-F7A3-92AC-2488-B43F7E72A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44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B1F48-858B-496A-CC42-A5022E4C38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81E05-3680-B2A5-E386-4031F8C5D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431CA-C747-1281-F0BA-88E4929F4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A7073-E3D6-0CF6-2CEB-BD4B6C18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46322-9D49-0442-FBAB-3BB8E1EEF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253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888CF-2ABA-8BA7-15BF-DA522B1E0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22738-78CE-5867-C442-4055283015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69C3E2-5DF3-E48C-05A6-E6239DBE59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46AB15-53BD-C0CA-7BA8-0BEEFF050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F462F2-25BE-5CD0-381C-89E2142C1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CC538-4D75-AD19-B82D-9A5BF97F55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27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148863-F686-6F06-F554-B6225F281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AA9EA-4FD8-F08B-A043-C8349017B6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4B0F7-D797-9520-9194-7C77AB127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18F38FD-82A7-F6E8-C6B3-3A6BA28577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AEAD42-5790-4E2B-BC36-0193DFADFE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1E57AB-34CA-5924-EACD-05DCD00EB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ABC3D1-8E25-B6F3-B802-90461EF2E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5DB6F2-7D1D-7FAD-E232-34CADCA5A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34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B994C-398A-854C-F91D-B8721644E9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BDCDA1-FDBD-ED7E-8813-1E0EFA29E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8D60A6-9A61-9A6B-60D2-C4895684A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9EDE34-588D-C40D-EEE3-62486FFD4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76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9FCA0D-1A35-7D98-E3F2-FE53CE5982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9C1802-B2C1-A347-D374-CB71CB71F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2B255-0650-5F26-CB9D-AF4D1DEC3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64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AE3A0-DB60-ABBC-C13F-FF368C72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E8D07-9362-E57B-416F-6116B92646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6EF762-D08B-F6C1-79EB-DD51E1B74F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3A55AE-9252-0E71-E4EC-A36D73521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DD6127-E06B-D4C1-8A98-1F86F4CD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4D352-FF63-F291-5D18-3EE861286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1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CE9F1-4CA0-B975-92E3-7F37C411E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3B0586-F271-F99E-F4D9-F041F9E14E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68166E-38F1-0FE3-38FF-1A0FF16B71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F8882B-9AFC-BB03-0222-54B1512C3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8A87B6-6A1D-A6E1-A9D5-81C00497B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CE78D6-4F8F-1878-068A-29F14B867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221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6DF2DF0-9E02-AD92-5B59-470B5823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EA0780-4A21-9D71-8777-A8440D64C1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D9BC0-3A4E-7B94-6186-756381FED8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1734F-90C0-0E4D-827C-3830157B7FE2}" type="datetimeFigureOut">
              <a:rPr lang="en-US" smtClean="0"/>
              <a:t>1/21/2025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A1C6E-556F-F1E1-6A87-A6269AAF1D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F317F-37A4-5832-E29D-6B1BF19E8F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BC40C6-04EF-9846-B6C0-9393959387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74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dvance-he.ac.uk/equality-diversity-inclusion/disabled-student-commitment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dsc@advance-he.ac.u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3831D-1A81-0935-99BB-B3B3FF9778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02518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Disabled Student Commitment &amp; EHRC note of learning</a:t>
            </a:r>
            <a:b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DF4409-80D3-A460-A140-CB6EE7ABCE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83597"/>
            <a:ext cx="9144000" cy="1655762"/>
          </a:xfrm>
        </p:spPr>
        <p:txBody>
          <a:bodyPr/>
          <a:lstStyle/>
          <a:p>
            <a:r>
              <a:rPr lang="en-GB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NADP Workshop</a:t>
            </a:r>
          </a:p>
          <a:p>
            <a:r>
              <a:rPr lang="en-GB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 Deborah Johnston</a:t>
            </a:r>
          </a:p>
          <a:p>
            <a:r>
              <a:rPr lang="en-GB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January 2025</a:t>
            </a:r>
          </a:p>
        </p:txBody>
      </p:sp>
    </p:spTree>
    <p:extLst>
      <p:ext uri="{BB962C8B-B14F-4D97-AF65-F5344CB8AC3E}">
        <p14:creationId xmlns:p14="http://schemas.microsoft.com/office/powerpoint/2010/main" val="4123943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7656D6-8C85-C972-2796-FF4DDC410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90EDB-7144-D0ED-C793-DB593A253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80" y="85060"/>
            <a:ext cx="10515600" cy="105963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EHRC note of learning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1F0E8-CD2D-A690-A668-1E37099BF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8454" y="1286541"/>
            <a:ext cx="10271051" cy="49228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EHRC Note of Learning, published July 2024</a:t>
            </a:r>
          </a:p>
          <a:p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Focus of today’s session: hear more about aim of Note from EHRC, the response from OIA and the approach taken in two Higher Education Providers.</a:t>
            </a:r>
          </a:p>
          <a:p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 the scene and talk about the way that the Disabled Student Commitment can provide a supportive environment. Two broad areas of focus in the Note: </a:t>
            </a:r>
            <a:b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GB" sz="20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disability; and competence standards</a:t>
            </a:r>
          </a:p>
          <a:p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821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722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Disabled Student Commitment</a:t>
            </a:r>
            <a:endParaRPr lang="en-GB" b="1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4079" y="1554358"/>
            <a:ext cx="4679297" cy="4410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 chapters </a:t>
            </a:r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contain </a:t>
            </a: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 principles</a:t>
            </a:r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across the student lifecycle. </a:t>
            </a:r>
          </a:p>
          <a:p>
            <a:pPr marL="0" indent="0" algn="just">
              <a:buNone/>
            </a:pPr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for sector bodies</a:t>
            </a:r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who commit to reporting regularly on their progress.</a:t>
            </a:r>
          </a:p>
          <a:p>
            <a:pPr marL="0" indent="0" algn="just">
              <a:buNone/>
            </a:pPr>
            <a:endParaRPr lang="en-GB" sz="24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29 for HEPs </a:t>
            </a:r>
            <a:r>
              <a:rPr lang="en-GB" sz="24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map with their disabled students. Publishing an annual action plan.</a:t>
            </a:r>
          </a:p>
        </p:txBody>
      </p:sp>
      <p:graphicFrame>
        <p:nvGraphicFramePr>
          <p:cNvPr id="8" name="Content Placeholder 5" descr="Table of contents of the commitment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7380874"/>
              </p:ext>
            </p:extLst>
          </p:nvPr>
        </p:nvGraphicFramePr>
        <p:xfrm>
          <a:off x="558800" y="1314892"/>
          <a:ext cx="5784546" cy="48692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DAD83FD-9281-5FB7-E003-9CC1373FA2BD}"/>
              </a:ext>
            </a:extLst>
          </p:cNvPr>
          <p:cNvSpPr txBox="1"/>
          <p:nvPr/>
        </p:nvSpPr>
        <p:spPr>
          <a:xfrm>
            <a:off x="2658206" y="6308209"/>
            <a:ext cx="83917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Disabled Student Commitment | Advance HE (advance-he.ac.uk)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2126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4"/>
          <p:cNvSpPr txBox="1">
            <a:spLocks noGrp="1"/>
          </p:cNvSpPr>
          <p:nvPr>
            <p:ph type="title" idx="4294967295"/>
          </p:nvPr>
        </p:nvSpPr>
        <p:spPr>
          <a:xfrm>
            <a:off x="887265" y="1881275"/>
            <a:ext cx="11135100" cy="2776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4800" b="1" dirty="0">
                <a:solidFill>
                  <a:srgbClr val="5D5A72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Progress: </a:t>
            </a:r>
            <a:br>
              <a:rPr lang="en-GB" sz="4800" b="1" dirty="0">
                <a:solidFill>
                  <a:srgbClr val="5D5A72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</a:br>
            <a:r>
              <a:rPr lang="en-GB" sz="4800" b="1" dirty="0">
                <a:solidFill>
                  <a:srgbClr val="5D5A72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Sector</a:t>
            </a:r>
            <a:endParaRPr sz="4800" b="1" dirty="0">
              <a:solidFill>
                <a:srgbClr val="5D5A72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 sz="4700" dirty="0">
              <a:solidFill>
                <a:srgbClr val="5D5A72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  <p:sp>
        <p:nvSpPr>
          <p:cNvPr id="896" name="Google Shape;896;p4"/>
          <p:cNvSpPr txBox="1"/>
          <p:nvPr/>
        </p:nvSpPr>
        <p:spPr>
          <a:xfrm>
            <a:off x="5544274" y="209866"/>
            <a:ext cx="7130006" cy="6329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lvl="0" indent="-342900">
              <a:lnSpc>
                <a:spcPct val="150000"/>
              </a:lnSpc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Department for Education</a:t>
            </a:r>
          </a:p>
          <a:p>
            <a:pPr marL="342900" lvl="0" indent="-342900">
              <a:lnSpc>
                <a:spcPct val="150000"/>
              </a:lnSpc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Office for Students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Department for Work and Pensions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Student Loans Company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UCAS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Disabled Students’ UK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QAA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Advance HE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Disability Access Ambassadors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Institute of Directors </a:t>
            </a:r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GB" sz="2400" b="1" i="0" u="none" strike="noStrike" cap="none" dirty="0">
                <a:solidFill>
                  <a:srgbClr val="5D5A72"/>
                </a:solidFill>
                <a:latin typeface="Arial" panose="020B0604020202020204" pitchFamily="34" charset="0"/>
                <a:ea typeface="Poppins Medium"/>
                <a:cs typeface="Arial" panose="020B0604020202020204" pitchFamily="34" charset="0"/>
                <a:sym typeface="Poppins Medium"/>
              </a:rPr>
              <a:t>Business Disability Forum</a:t>
            </a:r>
          </a:p>
        </p:txBody>
      </p:sp>
    </p:spTree>
    <p:extLst>
      <p:ext uri="{BB962C8B-B14F-4D97-AF65-F5344CB8AC3E}">
        <p14:creationId xmlns:p14="http://schemas.microsoft.com/office/powerpoint/2010/main" val="1464715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4"/>
          <p:cNvSpPr txBox="1">
            <a:spLocks noGrp="1"/>
          </p:cNvSpPr>
          <p:nvPr>
            <p:ph type="title" idx="4294967295"/>
          </p:nvPr>
        </p:nvSpPr>
        <p:spPr>
          <a:xfrm>
            <a:off x="887265" y="1881275"/>
            <a:ext cx="11135100" cy="2776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en-GB" sz="4800" b="1" dirty="0">
                <a:solidFill>
                  <a:srgbClr val="5D5A72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Progress: </a:t>
            </a:r>
            <a:br>
              <a:rPr lang="en-GB" sz="4800" b="1" dirty="0">
                <a:solidFill>
                  <a:srgbClr val="5D5A72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</a:br>
            <a:r>
              <a:rPr lang="en-GB" sz="4800" b="1" dirty="0">
                <a:solidFill>
                  <a:srgbClr val="5D5A72"/>
                </a:solidFill>
                <a:latin typeface="Arial" panose="020B0604020202020204" pitchFamily="34" charset="0"/>
                <a:ea typeface="Poppins"/>
                <a:cs typeface="Arial" panose="020B0604020202020204" pitchFamily="34" charset="0"/>
                <a:sym typeface="Poppins"/>
              </a:rPr>
              <a:t>HEPs</a:t>
            </a:r>
            <a:endParaRPr sz="4800" b="1" dirty="0">
              <a:solidFill>
                <a:srgbClr val="5D5A72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 sz="4700" dirty="0">
              <a:solidFill>
                <a:srgbClr val="5D5A72"/>
              </a:solidFill>
              <a:latin typeface="Arial" panose="020B0604020202020204" pitchFamily="34" charset="0"/>
              <a:ea typeface="Poppins"/>
              <a:cs typeface="Arial" panose="020B0604020202020204" pitchFamily="34" charset="0"/>
              <a:sym typeface="Poppins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E36693F-3D1C-EC82-F19B-9175F1CAF3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7955511"/>
              </p:ext>
            </p:extLst>
          </p:nvPr>
        </p:nvGraphicFramePr>
        <p:xfrm>
          <a:off x="5390707" y="372142"/>
          <a:ext cx="5624623" cy="61137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624623">
                  <a:extLst>
                    <a:ext uri="{9D8B030D-6E8A-4147-A177-3AD203B41FA5}">
                      <a16:colId xmlns:a16="http://schemas.microsoft.com/office/drawing/2014/main" val="3787964487"/>
                    </a:ext>
                  </a:extLst>
                </a:gridCol>
              </a:tblGrid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Birmingham City University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197699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Brunel University London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340896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 dirty="0">
                          <a:solidFill>
                            <a:schemeClr val="tx2"/>
                          </a:solidFill>
                          <a:effectLst/>
                        </a:rPr>
                        <a:t>Edinburgh Napier University</a:t>
                      </a:r>
                      <a:endParaRPr lang="en-GB" sz="2000" kern="100" dirty="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3257988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London South Bank University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4242830"/>
                  </a:ext>
                </a:extLst>
              </a:tr>
              <a:tr h="49636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New College Durham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7088983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Nottingham Trent University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7923963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Open University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2790000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Solent University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3313849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The University of Law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5282283"/>
                  </a:ext>
                </a:extLst>
              </a:tr>
              <a:tr h="49636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University of Central Lancashire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8334049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University College Birmingham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9004629"/>
                  </a:ext>
                </a:extLst>
              </a:tr>
              <a:tr h="49636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University of Exeter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67552872"/>
                  </a:ext>
                </a:extLst>
              </a:tr>
              <a:tr h="36319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University of Greenwich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859823"/>
                  </a:ext>
                </a:extLst>
              </a:tr>
              <a:tr h="49636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>
                          <a:solidFill>
                            <a:schemeClr val="tx2"/>
                          </a:solidFill>
                          <a:effectLst/>
                        </a:rPr>
                        <a:t>University of Hertfordshire</a:t>
                      </a:r>
                      <a:endParaRPr lang="en-GB" sz="2000" kern="10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7706643"/>
                  </a:ext>
                </a:extLst>
              </a:tr>
              <a:tr h="496361">
                <a:tc>
                  <a:txBody>
                    <a:bodyPr/>
                    <a:lstStyle/>
                    <a:p>
                      <a:pPr indent="2794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2000" kern="0" dirty="0">
                          <a:solidFill>
                            <a:schemeClr val="tx2"/>
                          </a:solidFill>
                          <a:effectLst/>
                        </a:rPr>
                        <a:t>University of Liverpool</a:t>
                      </a:r>
                      <a:endParaRPr lang="en-GB" sz="2000" kern="100" dirty="0">
                        <a:solidFill>
                          <a:schemeClr val="tx2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133746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FDB9D-CBFD-9607-F3E3-7A525A0AA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180" y="85060"/>
            <a:ext cx="10515600" cy="1059638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Why get involved?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697BA8-BCD4-5488-60E0-41DB0AB46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437" y="1031360"/>
            <a:ext cx="11079126" cy="5486399"/>
          </a:xfrm>
        </p:spPr>
        <p:txBody>
          <a:bodyPr>
            <a:normAutofit lnSpcReduction="10000"/>
          </a:bodyPr>
          <a:lstStyle/>
          <a:p>
            <a:r>
              <a:rPr lang="en-GB" sz="20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does signing up to the Commitment respond to EHRC Note of Learning </a:t>
            </a:r>
          </a:p>
          <a:p>
            <a:pPr marL="0" indent="0">
              <a:buNone/>
            </a:pPr>
            <a:endParaRPr lang="en-GB" sz="20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Commitment as a sign of institutional attention and senior buy-in</a:t>
            </a:r>
          </a:p>
          <a:p>
            <a:r>
              <a:rPr lang="en-GB" sz="20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 the mapping documents to focus action.</a:t>
            </a:r>
          </a:p>
          <a:p>
            <a:r>
              <a:rPr lang="en-GB" sz="20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Various special interest groups (SIGs):</a:t>
            </a:r>
            <a:br>
              <a:rPr lang="en-GB" sz="2000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sz="2000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Transition to HE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Transition to employment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Sharing information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and staff disability frameworks in HE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Student advocacy and knowledge of rights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Technology in education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Inclusive practice, including alternative assessment methods and Universal Design for Learning</a:t>
            </a:r>
          </a:p>
          <a:p>
            <a:pPr lvl="1"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Competence standards and the anticipatory duty</a:t>
            </a:r>
          </a:p>
        </p:txBody>
      </p:sp>
    </p:spTree>
    <p:extLst>
      <p:ext uri="{BB962C8B-B14F-4D97-AF65-F5344CB8AC3E}">
        <p14:creationId xmlns:p14="http://schemas.microsoft.com/office/powerpoint/2010/main" val="1627441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FFE7CE-F6B7-8830-E563-5DE9BD0A3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959"/>
            <a:ext cx="10515600" cy="1325563"/>
          </a:xfrm>
        </p:spPr>
        <p:txBody>
          <a:bodyPr>
            <a:normAutofit/>
          </a:bodyPr>
          <a:lstStyle/>
          <a:p>
            <a:r>
              <a:rPr lang="en-GB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sign up?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9272F84-7529-30F0-EA84-A1E12F0199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0462" y="1468522"/>
            <a:ext cx="4194969" cy="4956175"/>
          </a:xfrm>
        </p:spPr>
        <p:txBody>
          <a:bodyPr>
            <a:normAutofit/>
          </a:bodyPr>
          <a:lstStyle/>
          <a:p>
            <a:pPr marL="635000" indent="-457200">
              <a:spcBef>
                <a:spcPts val="0"/>
              </a:spcBef>
              <a:buClr>
                <a:srgbClr val="000000"/>
              </a:buClr>
              <a:buSzPts val="2800"/>
            </a:pPr>
            <a:r>
              <a:rPr lang="en-US" sz="2800" kern="1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Calibri"/>
              </a:rPr>
              <a:t>Register your interest form, or email </a:t>
            </a:r>
            <a:br>
              <a:rPr lang="en-US" sz="2800" kern="1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Calibri"/>
              </a:rPr>
            </a:br>
            <a:r>
              <a:rPr lang="en-US" sz="2800" kern="1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Calibri"/>
                <a:hlinkClick r:id="rId3"/>
              </a:rPr>
              <a:t>dsc@advance-he.ac.uk</a:t>
            </a:r>
            <a:endParaRPr lang="en-US" sz="2800" kern="100" dirty="0">
              <a:solidFill>
                <a:srgbClr val="5D5A7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Calibri"/>
            </a:endParaRPr>
          </a:p>
          <a:p>
            <a:pPr marL="635000" indent="-457200">
              <a:spcBef>
                <a:spcPts val="0"/>
              </a:spcBef>
              <a:buClr>
                <a:srgbClr val="000000"/>
              </a:buClr>
              <a:buSzPts val="2800"/>
            </a:pPr>
            <a:endParaRPr lang="en-US" sz="2800" kern="100" dirty="0">
              <a:solidFill>
                <a:srgbClr val="5D5A7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  <a:sym typeface="Calibri"/>
            </a:endParaRPr>
          </a:p>
          <a:p>
            <a:pPr marL="635000" marR="0" lvl="0" indent="-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b="0" i="0" u="none" strike="noStrike" cap="none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An email/</a:t>
            </a:r>
            <a:r>
              <a:rPr lang="en-US" sz="28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letter </a:t>
            </a:r>
            <a:r>
              <a:rPr lang="en-US" sz="2800" b="0" i="0" u="none" strike="noStrike" cap="none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signed by Vice Chancellor or equivalent</a:t>
            </a:r>
            <a:br>
              <a:rPr lang="en-US" sz="2800" b="0" i="0" u="none" strike="noStrike" cap="none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</a:br>
            <a:endParaRPr lang="en-US" sz="2800" b="0" i="0" u="none" strike="noStrike" cap="none" dirty="0">
              <a:solidFill>
                <a:srgbClr val="5D5A7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635000" marR="0" lvl="0" indent="-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Named key contact</a:t>
            </a:r>
            <a:br>
              <a:rPr lang="en-US" sz="28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2800" b="0" i="0" u="none" strike="noStrike" cap="none" dirty="0">
              <a:solidFill>
                <a:srgbClr val="5D5A72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635000" marR="0" lvl="0" indent="-45720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5D5A7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Statement of current position</a:t>
            </a:r>
          </a:p>
        </p:txBody>
      </p:sp>
      <p:pic>
        <p:nvPicPr>
          <p:cNvPr id="7" name="Content Placeholder 6" descr="A screenshot of the first half of the Disabled Student Commitment blogpost, containing a logo of the Disabled Student Commitment, and outlining the background to the Commitment and its key aims." title="A screenshot of the Disabled Student Commitment sign-up blogpost">
            <a:extLst>
              <a:ext uri="{FF2B5EF4-FFF2-40B4-BE49-F238E27FC236}">
                <a16:creationId xmlns:a16="http://schemas.microsoft.com/office/drawing/2014/main" id="{2F197A27-4CCF-8AB9-E90C-450F45C0604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/>
          <a:srcRect l="1177" t="19914" r="55837" b="3463"/>
          <a:stretch/>
        </p:blipFill>
        <p:spPr bwMode="auto">
          <a:xfrm>
            <a:off x="4787899" y="1468522"/>
            <a:ext cx="7243639" cy="49561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8553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F2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831" y="1104900"/>
            <a:ext cx="9780640" cy="47752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Thank you for listening.</a:t>
            </a:r>
            <a:b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do contact me with any questions or queries</a:t>
            </a:r>
            <a:b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Deborah Johnston</a:t>
            </a:r>
            <a:b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b="1" dirty="0">
                <a:solidFill>
                  <a:srgbClr val="5D5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johnstd3@lsbu.ac.uk</a:t>
            </a:r>
            <a:endParaRPr lang="en-GB" b="1" dirty="0">
              <a:solidFill>
                <a:srgbClr val="5D5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62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sabled Student Commitment[short version-" id="{E8E47885-A6E1-BD43-B948-B7375BE608AD}" vid="{87847117-E928-234F-99A3-AFA3D6D86C7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A2C3B440057F8439FC6DAB7571110B2" ma:contentTypeVersion="6" ma:contentTypeDescription="Create a new document." ma:contentTypeScope="" ma:versionID="06b9370fb02fbad0076abfab5bed5fa5">
  <xsd:schema xmlns:xsd="http://www.w3.org/2001/XMLSchema" xmlns:xs="http://www.w3.org/2001/XMLSchema" xmlns:p="http://schemas.microsoft.com/office/2006/metadata/properties" xmlns:ns3="1acf8cf6-5aa9-4a96-a2b7-bff81574e96a" targetNamespace="http://schemas.microsoft.com/office/2006/metadata/properties" ma:root="true" ma:fieldsID="2acaa8d38cbf79554ec201b2b74b671f" ns3:_="">
    <xsd:import namespace="1acf8cf6-5aa9-4a96-a2b7-bff81574e96a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_activity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cf8cf6-5aa9-4a96-a2b7-bff81574e96a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_activity" ma:index="9" nillable="true" ma:displayName="_activity" ma:hidden="true" ma:internalName="_activity">
      <xsd:simpleType>
        <xsd:restriction base="dms:Note"/>
      </xsd:simple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acf8cf6-5aa9-4a96-a2b7-bff81574e96a" xsi:nil="true"/>
  </documentManagement>
</p:properties>
</file>

<file path=customXml/itemProps1.xml><?xml version="1.0" encoding="utf-8"?>
<ds:datastoreItem xmlns:ds="http://schemas.openxmlformats.org/officeDocument/2006/customXml" ds:itemID="{1CFD07FB-9A92-4364-BD20-86B2ED17BD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cf8cf6-5aa9-4a96-a2b7-bff81574e9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DAD24B4-E399-415F-AAD6-717702DAE13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3577A09-E5FE-4E33-B9B4-E84524AE68CF}">
  <ds:schemaRefs>
    <ds:schemaRef ds:uri="http://purl.org/dc/dcmitype/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1acf8cf6-5aa9-4a96-a2b7-bff81574e96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Disabled Student Commitment[short version-</Template>
  <TotalTime>1381</TotalTime>
  <Words>555</Words>
  <Application>Microsoft Office PowerPoint</Application>
  <PresentationFormat>Widescreen</PresentationFormat>
  <Paragraphs>92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Office Theme</vt:lpstr>
      <vt:lpstr>The Disabled Student Commitment &amp; EHRC note of learning </vt:lpstr>
      <vt:lpstr>EHRC note of learning </vt:lpstr>
      <vt:lpstr>Disabled Student Commitment</vt:lpstr>
      <vt:lpstr>Progress:  Sector </vt:lpstr>
      <vt:lpstr>Progress:  HEPs </vt:lpstr>
      <vt:lpstr>Why get involved? </vt:lpstr>
      <vt:lpstr>How to sign up?</vt:lpstr>
      <vt:lpstr>Thank you for listening.   Please do contact me with any questions or queries  Deborah Johnston johnstd3@lsbu.ac.uk</vt:lpstr>
    </vt:vector>
  </TitlesOfParts>
  <Company>Advance HE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Disabled Student Commitment: Going forward and no going back</dc:title>
  <dc:creator>Anne Rowan</dc:creator>
  <cp:lastModifiedBy>April Yeatman</cp:lastModifiedBy>
  <cp:revision>24</cp:revision>
  <cp:lastPrinted>2024-01-15T09:37:39Z</cp:lastPrinted>
  <dcterms:created xsi:type="dcterms:W3CDTF">2022-10-27T10:46:24Z</dcterms:created>
  <dcterms:modified xsi:type="dcterms:W3CDTF">2025-01-21T10:49:12Z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0x0101002A2C3B440057F8439FC6DAB7571110B2</vt:lpwstr>
  </property>
</Properties>
</file>