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365" r:id="rId2"/>
    <p:sldId id="378" r:id="rId3"/>
    <p:sldId id="366" r:id="rId4"/>
    <p:sldId id="421" r:id="rId5"/>
    <p:sldId id="422" r:id="rId6"/>
    <p:sldId id="406" r:id="rId7"/>
    <p:sldId id="428" r:id="rId8"/>
    <p:sldId id="431" r:id="rId9"/>
    <p:sldId id="429" r:id="rId10"/>
    <p:sldId id="430" r:id="rId11"/>
    <p:sldId id="432" r:id="rId12"/>
    <p:sldId id="433" r:id="rId13"/>
    <p:sldId id="410" r:id="rId14"/>
    <p:sldId id="411" r:id="rId15"/>
    <p:sldId id="434" r:id="rId16"/>
    <p:sldId id="42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775126-9933-4E67-99BD-D87D3089382D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53CEC6B-4273-49B1-95AA-C4E04D398355}">
      <dgm:prSet/>
      <dgm:spPr/>
      <dgm:t>
        <a:bodyPr/>
        <a:lstStyle/>
        <a:p>
          <a:r>
            <a:rPr lang="en-GB" b="1" i="0" dirty="0"/>
            <a:t>Key recommendation: </a:t>
          </a:r>
          <a:endParaRPr lang="en-US" dirty="0"/>
        </a:p>
      </dgm:t>
    </dgm:pt>
    <dgm:pt modelId="{F2F70543-B921-4917-ACF1-3DCEEAB93288}" type="parTrans" cxnId="{D78A4AAC-7395-4217-B360-F850099FE11E}">
      <dgm:prSet/>
      <dgm:spPr/>
      <dgm:t>
        <a:bodyPr/>
        <a:lstStyle/>
        <a:p>
          <a:endParaRPr lang="en-US"/>
        </a:p>
      </dgm:t>
    </dgm:pt>
    <dgm:pt modelId="{B34E836F-8BFF-451E-A796-A4D9057FC1B0}" type="sibTrans" cxnId="{D78A4AAC-7395-4217-B360-F850099FE11E}">
      <dgm:prSet/>
      <dgm:spPr/>
      <dgm:t>
        <a:bodyPr/>
        <a:lstStyle/>
        <a:p>
          <a:endParaRPr lang="en-US"/>
        </a:p>
      </dgm:t>
    </dgm:pt>
    <dgm:pt modelId="{41D02807-EBE2-4DAA-9C3C-8F83A1017AA5}">
      <dgm:prSet/>
      <dgm:spPr/>
      <dgm:t>
        <a:bodyPr/>
        <a:lstStyle/>
        <a:p>
          <a:pPr>
            <a:spcAft>
              <a:spcPts val="1200"/>
            </a:spcAft>
          </a:pPr>
          <a:r>
            <a:rPr lang="en-GB" sz="25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rPr>
            <a:t>Support disabled students' successful transition to employment</a:t>
          </a:r>
          <a:endParaRPr lang="en-US" sz="2500" dirty="0">
            <a:solidFill>
              <a:schemeClr val="bg1"/>
            </a:solidFill>
          </a:endParaRPr>
        </a:p>
      </dgm:t>
    </dgm:pt>
    <dgm:pt modelId="{FDC3F2EE-D936-45BD-AB58-A202DF85FFE1}" type="parTrans" cxnId="{9A16FED1-CC27-4E6C-80FB-75220ACD6AA5}">
      <dgm:prSet/>
      <dgm:spPr/>
      <dgm:t>
        <a:bodyPr/>
        <a:lstStyle/>
        <a:p>
          <a:endParaRPr lang="en-US"/>
        </a:p>
      </dgm:t>
    </dgm:pt>
    <dgm:pt modelId="{CE0A8843-D875-4A17-9959-174E38B786A0}" type="sibTrans" cxnId="{9A16FED1-CC27-4E6C-80FB-75220ACD6AA5}">
      <dgm:prSet/>
      <dgm:spPr/>
      <dgm:t>
        <a:bodyPr/>
        <a:lstStyle/>
        <a:p>
          <a:endParaRPr lang="en-US"/>
        </a:p>
      </dgm:t>
    </dgm:pt>
    <dgm:pt modelId="{FBA9514D-0C56-4441-BD3D-B7E82D577B60}">
      <dgm:prSet custT="1"/>
      <dgm:spPr/>
      <dgm:t>
        <a:bodyPr/>
        <a:lstStyle/>
        <a:p>
          <a:pPr>
            <a:spcAft>
              <a:spcPct val="20000"/>
            </a:spcAft>
          </a:pPr>
          <a:endParaRPr lang="en-US" sz="1800" dirty="0">
            <a:solidFill>
              <a:schemeClr val="bg1"/>
            </a:solidFill>
          </a:endParaRPr>
        </a:p>
      </dgm:t>
    </dgm:pt>
    <dgm:pt modelId="{ADF557B7-06F6-48FD-B1EA-BB073E00B1A6}" type="parTrans" cxnId="{D247BCF8-74BC-46F2-9BDB-FF76FB425EE0}">
      <dgm:prSet/>
      <dgm:spPr/>
      <dgm:t>
        <a:bodyPr/>
        <a:lstStyle/>
        <a:p>
          <a:endParaRPr lang="en-GB"/>
        </a:p>
      </dgm:t>
    </dgm:pt>
    <dgm:pt modelId="{EC2C578D-CE0A-49C7-8B4D-5C1499F0B362}" type="sibTrans" cxnId="{D247BCF8-74BC-46F2-9BDB-FF76FB425EE0}">
      <dgm:prSet/>
      <dgm:spPr/>
      <dgm:t>
        <a:bodyPr/>
        <a:lstStyle/>
        <a:p>
          <a:endParaRPr lang="en-GB"/>
        </a:p>
      </dgm:t>
    </dgm:pt>
    <dgm:pt modelId="{AB076215-9943-4411-AC16-172ED2C2FCA6}" type="pres">
      <dgm:prSet presAssocID="{F0775126-9933-4E67-99BD-D87D3089382D}" presName="linear" presStyleCnt="0">
        <dgm:presLayoutVars>
          <dgm:animLvl val="lvl"/>
          <dgm:resizeHandles val="exact"/>
        </dgm:presLayoutVars>
      </dgm:prSet>
      <dgm:spPr/>
    </dgm:pt>
    <dgm:pt modelId="{E0F86EAD-AF0D-4260-B252-019C38A48DAD}" type="pres">
      <dgm:prSet presAssocID="{753CEC6B-4273-49B1-95AA-C4E04D398355}" presName="parentText" presStyleLbl="node1" presStyleIdx="0" presStyleCnt="1" custLinFactNeighborY="-787">
        <dgm:presLayoutVars>
          <dgm:chMax val="0"/>
          <dgm:bulletEnabled val="1"/>
        </dgm:presLayoutVars>
      </dgm:prSet>
      <dgm:spPr/>
    </dgm:pt>
    <dgm:pt modelId="{68A841CB-97CD-4796-B706-EA76761EE994}" type="pres">
      <dgm:prSet presAssocID="{753CEC6B-4273-49B1-95AA-C4E04D39835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0791704-282A-44E6-A05B-A477F6AE253A}" type="presOf" srcId="{F0775126-9933-4E67-99BD-D87D3089382D}" destId="{AB076215-9943-4411-AC16-172ED2C2FCA6}" srcOrd="0" destOrd="0" presId="urn:microsoft.com/office/officeart/2005/8/layout/vList2"/>
    <dgm:cxn modelId="{746BEA19-D911-4FC4-B576-15F636B39FD8}" type="presOf" srcId="{753CEC6B-4273-49B1-95AA-C4E04D398355}" destId="{E0F86EAD-AF0D-4260-B252-019C38A48DAD}" srcOrd="0" destOrd="0" presId="urn:microsoft.com/office/officeart/2005/8/layout/vList2"/>
    <dgm:cxn modelId="{D78A4AAC-7395-4217-B360-F850099FE11E}" srcId="{F0775126-9933-4E67-99BD-D87D3089382D}" destId="{753CEC6B-4273-49B1-95AA-C4E04D398355}" srcOrd="0" destOrd="0" parTransId="{F2F70543-B921-4917-ACF1-3DCEEAB93288}" sibTransId="{B34E836F-8BFF-451E-A796-A4D9057FC1B0}"/>
    <dgm:cxn modelId="{9A16FED1-CC27-4E6C-80FB-75220ACD6AA5}" srcId="{753CEC6B-4273-49B1-95AA-C4E04D398355}" destId="{41D02807-EBE2-4DAA-9C3C-8F83A1017AA5}" srcOrd="1" destOrd="0" parTransId="{FDC3F2EE-D936-45BD-AB58-A202DF85FFE1}" sibTransId="{CE0A8843-D875-4A17-9959-174E38B786A0}"/>
    <dgm:cxn modelId="{5ECB94DD-297B-40B4-A0BF-07627ADCA601}" type="presOf" srcId="{41D02807-EBE2-4DAA-9C3C-8F83A1017AA5}" destId="{68A841CB-97CD-4796-B706-EA76761EE994}" srcOrd="0" destOrd="1" presId="urn:microsoft.com/office/officeart/2005/8/layout/vList2"/>
    <dgm:cxn modelId="{D83994EA-7477-45A3-88EB-A01FC429AD4F}" type="presOf" srcId="{FBA9514D-0C56-4441-BD3D-B7E82D577B60}" destId="{68A841CB-97CD-4796-B706-EA76761EE994}" srcOrd="0" destOrd="0" presId="urn:microsoft.com/office/officeart/2005/8/layout/vList2"/>
    <dgm:cxn modelId="{D247BCF8-74BC-46F2-9BDB-FF76FB425EE0}" srcId="{753CEC6B-4273-49B1-95AA-C4E04D398355}" destId="{FBA9514D-0C56-4441-BD3D-B7E82D577B60}" srcOrd="0" destOrd="0" parTransId="{ADF557B7-06F6-48FD-B1EA-BB073E00B1A6}" sibTransId="{EC2C578D-CE0A-49C7-8B4D-5C1499F0B362}"/>
    <dgm:cxn modelId="{B46271A6-0889-49D0-8CAE-C20BC0894654}" type="presParOf" srcId="{AB076215-9943-4411-AC16-172ED2C2FCA6}" destId="{E0F86EAD-AF0D-4260-B252-019C38A48DAD}" srcOrd="0" destOrd="0" presId="urn:microsoft.com/office/officeart/2005/8/layout/vList2"/>
    <dgm:cxn modelId="{4AC283A1-32A2-4F95-9246-AF737A85512E}" type="presParOf" srcId="{AB076215-9943-4411-AC16-172ED2C2FCA6}" destId="{68A841CB-97CD-4796-B706-EA76761EE99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86EAD-AF0D-4260-B252-019C38A48DAD}">
      <dsp:nvSpPr>
        <dsp:cNvPr id="0" name=""/>
        <dsp:cNvSpPr/>
      </dsp:nvSpPr>
      <dsp:spPr>
        <a:xfrm>
          <a:off x="0" y="2"/>
          <a:ext cx="5744928" cy="7370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i="0" kern="1200" dirty="0"/>
            <a:t>Key recommendation: </a:t>
          </a:r>
          <a:endParaRPr lang="en-US" sz="3000" kern="1200" dirty="0"/>
        </a:p>
      </dsp:txBody>
      <dsp:txXfrm>
        <a:off x="35982" y="35984"/>
        <a:ext cx="5672964" cy="665135"/>
      </dsp:txXfrm>
    </dsp:sp>
    <dsp:sp modelId="{68A841CB-97CD-4796-B706-EA76761EE994}">
      <dsp:nvSpPr>
        <dsp:cNvPr id="0" name=""/>
        <dsp:cNvSpPr/>
      </dsp:nvSpPr>
      <dsp:spPr>
        <a:xfrm>
          <a:off x="0" y="745410"/>
          <a:ext cx="5744928" cy="1055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>
            <a:solidFill>
              <a:schemeClr val="bg1"/>
            </a:solidFill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GB" sz="2500" kern="12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rPr>
            <a:t>Support disabled students' successful transition to employment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0" y="745410"/>
        <a:ext cx="5744928" cy="1055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C149F-FB94-D648-ACD5-0F26CFF0B4A1}" type="datetimeFigureOut">
              <a:rPr lang="en-US" smtClean="0"/>
              <a:t>1/24/24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29646-98D3-F440-9944-4146EDDA0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9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ACA53-10BE-4491-8C9A-DB5B048245E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436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ACA53-10BE-4491-8C9A-DB5B048245E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715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ACA53-10BE-4491-8C9A-DB5B048245E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451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Findings: </a:t>
            </a:r>
          </a:p>
          <a:p>
            <a:pPr marL="7429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Disabled students leaving education without knowledge of Access to Work</a:t>
            </a:r>
          </a:p>
          <a:p>
            <a:pPr marL="7429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Employees and employers have poor understanding of digital barriers and benefits in the workplace</a:t>
            </a:r>
          </a:p>
          <a:p>
            <a:pPr marL="7429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 to Work </a:t>
            </a:r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doesn’t put AT in place fast enough for</a:t>
            </a:r>
            <a:r>
              <a:rPr lang="en-GB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short term placements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ACA53-10BE-4491-8C9A-DB5B048245E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408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Chicken and egg pic.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3CEDA3-4C1A-4B7B-BC25-D427E0097E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269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3CEDA3-4C1A-4B7B-BC25-D427E0097E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3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ACA53-10BE-4491-8C9A-DB5B048245E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357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ACA53-10BE-4491-8C9A-DB5B048245E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816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ACA53-10BE-4491-8C9A-DB5B048245E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146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ACA53-10BE-4491-8C9A-DB5B048245E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488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ACA53-10BE-4491-8C9A-DB5B048245E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227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E426A-2303-F032-DF7D-6727F5769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86EB8E-D37D-DDFC-7725-579C59E32B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C5FEB-BE32-A2E1-2806-C4685ED21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ACFA4-981F-D918-129C-F575A92EE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93126-AD41-C7C1-84C9-8EF5409C6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0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F9631-0934-32AF-6DBC-BC6B88FE3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F30213-8D9C-4869-3914-8DB7384E5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AA8B4-C6D5-9BBA-274A-C0F5F426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F7641-EDEE-7E7D-8611-1827C7CA5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0CFAD8-0561-6C5C-F285-1579D614C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52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AA3D07-85F3-0B0E-C6E5-62F5CDE2A1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6D657E-7313-4B9C-77E5-2444F4F5AC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BEA4F-FDE1-514D-08F9-659F5F939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460D6-46C4-87D6-7004-7D3192CD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9A446-F7B3-FEF9-DDE6-E3059CE88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99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2652336" y="2462503"/>
            <a:ext cx="6874627" cy="11703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dirty="0">
              <a:ln w="0"/>
              <a:solidFill>
                <a:schemeClr val="bg1"/>
              </a:solidFill>
              <a:latin typeface="Akzidenz-Grotesk Condensed BQ" pitchFamily="50" charset="0"/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56011" y="2593307"/>
            <a:ext cx="4867275" cy="1671980"/>
          </a:xfrm>
        </p:spPr>
        <p:txBody>
          <a:bodyPr>
            <a:normAutofit/>
          </a:bodyPr>
          <a:lstStyle>
            <a:lvl1pPr marL="0" indent="0" algn="ctr">
              <a:buNone/>
              <a:defRPr lang="en-US" sz="6000" kern="1200" baseline="0" dirty="0" smtClean="0">
                <a:ln w="0"/>
                <a:solidFill>
                  <a:schemeClr val="bg1"/>
                </a:solidFill>
                <a:latin typeface="Akzidenz-Grotesk Condensed BQ" pitchFamily="50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EDIT SECTION HEADER STYLES</a:t>
            </a:r>
          </a:p>
        </p:txBody>
      </p:sp>
    </p:spTree>
    <p:extLst>
      <p:ext uri="{BB962C8B-B14F-4D97-AF65-F5344CB8AC3E}">
        <p14:creationId xmlns:p14="http://schemas.microsoft.com/office/powerpoint/2010/main" val="3583039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7529513" y="0"/>
            <a:ext cx="4662487" cy="6858000"/>
          </a:xfrm>
          <a:prstGeom prst="rect">
            <a:avLst/>
          </a:prstGeom>
          <a:solidFill>
            <a:srgbClr val="1E2E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29513" y="0"/>
            <a:ext cx="4662487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167" y="1324016"/>
            <a:ext cx="7177346" cy="1325563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kern="1200" dirty="0">
                <a:ln w="0"/>
                <a:solidFill>
                  <a:schemeClr val="bg1"/>
                </a:solidFill>
                <a:latin typeface="Akzidenz-Grotesk Condensed BQ" pitchFamily="50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167" y="2649579"/>
            <a:ext cx="7177346" cy="4148366"/>
          </a:xfrm>
        </p:spPr>
        <p:txBody>
          <a:bodyPr>
            <a:normAutofit/>
          </a:bodyPr>
          <a:lstStyle>
            <a:lvl1pPr marL="457200" indent="0"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1pPr>
            <a:lvl2pPr marL="457200" indent="0"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2pPr>
            <a:lvl3pPr marL="457200" indent="0"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3pPr>
            <a:lvl4pPr marL="457200" indent="0"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4pPr>
            <a:lvl5pPr marL="457200" indent="0">
              <a:buNone/>
              <a:defRPr lang="en-GB" sz="2800" kern="1200" dirty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200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DAAE8-36A0-3363-BE3B-99C564D62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EBAE4-7AC9-7542-18A9-4B9E01F78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14EB52-EF15-1AB5-669C-7EF74C7E5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E6148-C515-3E61-1CEB-2F6D496B6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9016E-A27B-F38F-057C-6557FCDDB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6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63027-759A-FD73-F374-407BC031F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CF674-5A54-D0E9-6219-0F5E45EEF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429D2-FD48-3889-68CC-392E01BB0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3D3CB-8EF2-385E-6221-BCADDCE13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D8577-8E0D-2A29-B9C6-D23246E7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423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8FBC-D496-D512-3FFE-87B8DD1E6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BE14B-C5BA-CF42-0D3C-218EA0D6D1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560D9C-C8F9-CBB0-6A78-46FA18AB4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BE438-225F-85D8-9289-69FE07DC1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0C8371-CB52-2743-1F88-9C4F5E5E1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A22BC0-D5A5-3167-74FA-ADC0D7C0E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8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84C4F-FCAE-6DDF-DC11-589C171AD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14CBB-78BA-ABDC-6ADB-EA9BA9DE0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5FB4A-2069-DE29-0DF3-9DEC3D711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27D7BF-8DF0-6F24-E8F3-BE6F45F705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13A17F-890C-1930-4933-BEEAB38B3B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94ECE0-920C-BE50-C0EF-62A22F22A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9ABB7-A6BA-0997-B484-D81CD380B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537BC5-D0BB-BB1B-FA9A-8A9690A11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67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4295E-F350-4C40-DFF8-3E9254AB9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F8FADC-F5D9-969E-30E8-2A452F876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590B2B-7294-AF62-8321-324F085F1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D31DD1-39BB-45B2-4A2A-BCD510670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800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376F7F-C116-5B4C-BC0D-84217A84D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3514E7-D62D-14E6-DB6C-56997EB8A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E8F02-D890-4B33-177F-E1DD75F9E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9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5BD6E-5F34-25C1-CE97-1EC83DF4D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0B28A-B4A0-1AB2-5842-492BC10F8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450817-FE92-6B8E-FAFD-FCB26B864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56E58E-2654-5818-C653-124AE5FD7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FD4FF8-562C-6A1A-5219-AE2B31E13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68DD-F885-5A18-6FF8-84C9D7D54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44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2C210-031A-033E-E9BE-2B986A3B8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45B467-574C-4391-36C7-8CA4FB4A06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12DD8-98B8-1340-A2C6-E4A22C08E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A2F6F-85D4-6C20-17C3-A185F0F80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D173E-CFB9-FFDD-ACB5-EC90C1627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EF01E-08F6-87DA-C522-578CE5C70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2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19D6-13A9-CA9B-DA33-6D9E3D21A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DE70D-A866-5388-D02E-4FC57881A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89B6A-FE8C-8C8F-7454-E81B62AF06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F828CE-070B-1241-97A4-98DA291C1AA2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810AF-4D0C-0ECE-59E7-402FC71ED9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16A92-EB8A-13B0-5F7D-A6CFDA4B9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DBC3DC-F298-6343-85F8-3805FDDF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6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Shamima.akhtar@policyconnect.org.uk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Data" Target="../diagrams/data1.xml"/><Relationship Id="rId5" Type="http://schemas.openxmlformats.org/officeDocument/2006/relationships/image" Target="../media/image7.png"/><Relationship Id="rId10" Type="http://schemas.microsoft.com/office/2007/relationships/diagramDrawing" Target="../diagrams/drawing1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9391" y="2593009"/>
            <a:ext cx="10485783" cy="1740451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en-GB" sz="7200" b="1" i="0" dirty="0">
                <a:effectLst/>
                <a:latin typeface="Akzidenz-Grotesk Condensed BQ"/>
              </a:rPr>
              <a:t>AI and Accessibility:</a:t>
            </a:r>
            <a:r>
              <a:rPr lang="en-GB" sz="7200" i="0" dirty="0">
                <a:effectLst/>
                <a:latin typeface="Akzidenz-Grotesk Condensed BQ"/>
              </a:rPr>
              <a:t> Inclusivity in Education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BB2A849-7445-4E04-8F93-1D7964CDACCF}"/>
              </a:ext>
            </a:extLst>
          </p:cNvPr>
          <p:cNvSpPr txBox="1">
            <a:spLocks/>
          </p:cNvSpPr>
          <p:nvPr/>
        </p:nvSpPr>
        <p:spPr>
          <a:xfrm>
            <a:off x="957470" y="4760842"/>
            <a:ext cx="8951843" cy="14955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6000" kern="1200" baseline="0" dirty="0" smtClean="0">
                <a:ln w="0"/>
                <a:solidFill>
                  <a:schemeClr val="bg1"/>
                </a:solidFill>
                <a:latin typeface="Akzidenz-Grotesk Condensed BQ" pitchFamily="50" charset="0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en-GB" sz="2800" kern="1200" dirty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Shamima Akhtar - Policy and Research Manager </a:t>
            </a:r>
          </a:p>
          <a:p>
            <a:r>
              <a:rPr lang="en-GB" sz="2400" dirty="0"/>
              <a:t>NADP Webinar - 24 January 2024</a:t>
            </a:r>
          </a:p>
        </p:txBody>
      </p:sp>
    </p:spTree>
    <p:extLst>
      <p:ext uri="{BB962C8B-B14F-4D97-AF65-F5344CB8AC3E}">
        <p14:creationId xmlns:p14="http://schemas.microsoft.com/office/powerpoint/2010/main" val="903774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655278" y="1563714"/>
            <a:ext cx="8076258" cy="1325563"/>
          </a:xfrm>
        </p:spPr>
        <p:txBody>
          <a:bodyPr/>
          <a:lstStyle/>
          <a:p>
            <a:pPr algn="ctr"/>
            <a:r>
              <a:rPr lang="en-GB" sz="4800" b="1" dirty="0"/>
              <a:t>AI in recruitment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F6A3CD5-29BC-499C-B533-9A7F47BF1744}"/>
              </a:ext>
            </a:extLst>
          </p:cNvPr>
          <p:cNvSpPr txBox="1">
            <a:spLocks/>
          </p:cNvSpPr>
          <p:nvPr/>
        </p:nvSpPr>
        <p:spPr>
          <a:xfrm>
            <a:off x="133616" y="3206909"/>
            <a:ext cx="8076258" cy="3462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3pPr>
            <a:lvl4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4pPr>
            <a:lvl5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GB" sz="2800" kern="1200" dirty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1400"/>
              </a:spcAft>
            </a:pPr>
            <a:r>
              <a:rPr lang="en-GB" sz="3200" b="1" dirty="0">
                <a:latin typeface="Akzidenz-Grotesk Condensed BQ"/>
                <a:ea typeface="Calibri" panose="020F0502020204030204" pitchFamily="34" charset="0"/>
                <a:cs typeface="Times New Roman" panose="02020603050405020304" pitchFamily="18" charset="0"/>
              </a:rPr>
              <a:t>IPS Employment Specialist </a:t>
            </a: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“I often feel that what we're trying to do in supported employment is teach people the rules to a game which no one's explained to them. […] And something that we've recently tried doing is the </a:t>
            </a: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use of </a:t>
            </a:r>
            <a:r>
              <a:rPr lang="en-GB" sz="2000" b="1" i="0" u="none" strike="noStrike" dirty="0" err="1">
                <a:effectLst/>
                <a:latin typeface="Arial" panose="020B0604020202020204" pitchFamily="34" charset="0"/>
              </a:rPr>
              <a:t>ChatGPT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. […] </a:t>
            </a: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AI, for example in writing CVs, particularly application forms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. So it's very </a:t>
            </a: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easy to generate for free a resume or a covering letter 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for example, for someone that is applying for an engineering post and nursing post. And obviously the intention is that you tailor that to the individual.”</a:t>
            </a:r>
            <a:endParaRPr lang="en-GB" sz="3600" dirty="0">
              <a:latin typeface="Akzidenz-Grotesk Condensed BQ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B596F4A1-19FC-4023-42CF-D307A64DE7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9853"/>
          <a:stretch/>
        </p:blipFill>
        <p:spPr>
          <a:xfrm>
            <a:off x="6997700" y="-4"/>
            <a:ext cx="5194300" cy="1371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934D0E-0217-BE74-5F5A-654DB707AF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300"/>
          <a:stretch/>
        </p:blipFill>
        <p:spPr>
          <a:xfrm>
            <a:off x="8695765" y="4138273"/>
            <a:ext cx="3496235" cy="271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902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980258" y="2611536"/>
            <a:ext cx="8076258" cy="1325563"/>
          </a:xfrm>
        </p:spPr>
        <p:txBody>
          <a:bodyPr/>
          <a:lstStyle/>
          <a:p>
            <a:pPr algn="ctr"/>
            <a:r>
              <a:rPr lang="en-GB" sz="4800" b="1" dirty="0"/>
              <a:t>Chat GPT</a:t>
            </a:r>
            <a:br>
              <a:rPr lang="en-GB" sz="4800" b="1" dirty="0"/>
            </a:br>
            <a:r>
              <a:rPr lang="en-GB" sz="4800" b="1" dirty="0"/>
              <a:t> – CV skills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1F49D8-0B47-A402-6A7D-C2FF7D5582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154" t="11068" r="27225" b="4142"/>
          <a:stretch/>
        </p:blipFill>
        <p:spPr>
          <a:xfrm>
            <a:off x="4811104" y="16312"/>
            <a:ext cx="7063570" cy="684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49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65D116-FF49-E564-4EFF-F138118EF7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969" t="10210" r="27118" b="5142"/>
          <a:stretch/>
        </p:blipFill>
        <p:spPr>
          <a:xfrm>
            <a:off x="4709541" y="9395"/>
            <a:ext cx="7196097" cy="6876745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31C81F9A-B0CF-E11A-0FB9-ABE212443804}"/>
              </a:ext>
            </a:extLst>
          </p:cNvPr>
          <p:cNvSpPr txBox="1">
            <a:spLocks/>
          </p:cNvSpPr>
          <p:nvPr/>
        </p:nvSpPr>
        <p:spPr>
          <a:xfrm>
            <a:off x="-1980258" y="2611536"/>
            <a:ext cx="807625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6600" kern="1200" dirty="0">
                <a:ln w="0"/>
                <a:solidFill>
                  <a:schemeClr val="bg1"/>
                </a:solidFill>
                <a:latin typeface="Akzidenz-Grotesk Condensed BQ" pitchFamily="50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800" b="1"/>
              <a:t>Chat GPT</a:t>
            </a:r>
            <a:br>
              <a:rPr lang="en-GB" sz="4800" b="1"/>
            </a:br>
            <a:r>
              <a:rPr lang="en-GB" sz="4800" b="1"/>
              <a:t> – CV skills</a:t>
            </a:r>
          </a:p>
        </p:txBody>
      </p:sp>
    </p:spTree>
    <p:extLst>
      <p:ext uri="{BB962C8B-B14F-4D97-AF65-F5344CB8AC3E}">
        <p14:creationId xmlns:p14="http://schemas.microsoft.com/office/powerpoint/2010/main" val="981133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901699" y="770534"/>
            <a:ext cx="12192000" cy="1325563"/>
          </a:xfrm>
        </p:spPr>
        <p:txBody>
          <a:bodyPr/>
          <a:lstStyle/>
          <a:p>
            <a:pPr algn="ctr"/>
            <a:r>
              <a:rPr lang="en-GB" sz="4800" b="1" dirty="0"/>
              <a:t>Google Bard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F6A3CD5-29BC-499C-B533-9A7F47BF1744}"/>
              </a:ext>
            </a:extLst>
          </p:cNvPr>
          <p:cNvSpPr txBox="1">
            <a:spLocks/>
          </p:cNvSpPr>
          <p:nvPr/>
        </p:nvSpPr>
        <p:spPr>
          <a:xfrm>
            <a:off x="135533" y="2753293"/>
            <a:ext cx="4607918" cy="2776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3pPr>
            <a:lvl4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4pPr>
            <a:lvl5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GB" sz="2800" kern="1200" dirty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45F165-FEFA-4C2C-A132-BBE46FEE8F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1" b="50103"/>
          <a:stretch/>
        </p:blipFill>
        <p:spPr>
          <a:xfrm>
            <a:off x="816310" y="1894163"/>
            <a:ext cx="10065110" cy="481984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6C6A1F8-78F2-40D9-980D-C86F6A2327D4}"/>
              </a:ext>
            </a:extLst>
          </p:cNvPr>
          <p:cNvSpPr/>
          <p:nvPr/>
        </p:nvSpPr>
        <p:spPr>
          <a:xfrm>
            <a:off x="3125480" y="2096097"/>
            <a:ext cx="4868562" cy="88188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10CCAA27-CF44-351F-225E-731D274730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9853"/>
          <a:stretch/>
        </p:blipFill>
        <p:spPr>
          <a:xfrm>
            <a:off x="6997700" y="-4"/>
            <a:ext cx="51943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21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2740" y="1091094"/>
            <a:ext cx="11164330" cy="1325563"/>
          </a:xfrm>
        </p:spPr>
        <p:txBody>
          <a:bodyPr/>
          <a:lstStyle/>
          <a:p>
            <a:pPr algn="ctr"/>
            <a:r>
              <a:rPr lang="en-GB" sz="4800" b="1" dirty="0"/>
              <a:t>Microsoft 365 </a:t>
            </a:r>
            <a:r>
              <a:rPr lang="en-GB" sz="4800" b="1" dirty="0" err="1"/>
              <a:t>Copilot</a:t>
            </a:r>
            <a:endParaRPr lang="en-GB" sz="4800" b="1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F6A3CD5-29BC-499C-B533-9A7F47BF1744}"/>
              </a:ext>
            </a:extLst>
          </p:cNvPr>
          <p:cNvSpPr txBox="1">
            <a:spLocks/>
          </p:cNvSpPr>
          <p:nvPr/>
        </p:nvSpPr>
        <p:spPr>
          <a:xfrm>
            <a:off x="135533" y="2753293"/>
            <a:ext cx="4607918" cy="2776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3pPr>
            <a:lvl4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4pPr>
            <a:lvl5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GB" sz="2800" kern="1200" dirty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6E78DF-DD69-421D-8479-A999D834C964}"/>
              </a:ext>
            </a:extLst>
          </p:cNvPr>
          <p:cNvGrpSpPr/>
          <p:nvPr/>
        </p:nvGrpSpPr>
        <p:grpSpPr>
          <a:xfrm>
            <a:off x="2138362" y="2179156"/>
            <a:ext cx="7915275" cy="4524375"/>
            <a:chOff x="1538372" y="2179156"/>
            <a:chExt cx="7915275" cy="45243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F440D1D-97D7-4EE6-AA56-90DADEB94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38372" y="2179156"/>
              <a:ext cx="7915275" cy="4524375"/>
            </a:xfrm>
            <a:prstGeom prst="rect">
              <a:avLst/>
            </a:prstGeom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8666FBE-9F02-4627-998D-E83167A6AAB0}"/>
                </a:ext>
              </a:extLst>
            </p:cNvPr>
            <p:cNvSpPr/>
            <p:nvPr/>
          </p:nvSpPr>
          <p:spPr>
            <a:xfrm>
              <a:off x="4139513" y="2842054"/>
              <a:ext cx="2224216" cy="2261286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EFE7432B-27D4-F35A-9769-8F7BBD8C32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9853"/>
          <a:stretch/>
        </p:blipFill>
        <p:spPr>
          <a:xfrm>
            <a:off x="6997700" y="-4"/>
            <a:ext cx="51943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96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3BB87FB5-6CD1-F90D-070D-B2C4209636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186" b="26360"/>
          <a:stretch/>
        </p:blipFill>
        <p:spPr>
          <a:xfrm>
            <a:off x="7269325" y="0"/>
            <a:ext cx="4965271" cy="13088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68839C-92BF-7339-563D-D041E6892257}"/>
              </a:ext>
            </a:extLst>
          </p:cNvPr>
          <p:cNvSpPr txBox="1"/>
          <p:nvPr/>
        </p:nvSpPr>
        <p:spPr>
          <a:xfrm>
            <a:off x="1025586" y="2896177"/>
            <a:ext cx="969444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  <a:effectLst/>
              </a:rPr>
              <a:t>Cost – Gen AI paywalls</a:t>
            </a:r>
          </a:p>
          <a:p>
            <a:pPr marL="514350" indent="-514350"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</a:rPr>
              <a:t>Procurement of tech </a:t>
            </a:r>
            <a:endParaRPr lang="en-GB" sz="2400" b="1" dirty="0">
              <a:solidFill>
                <a:schemeClr val="bg1"/>
              </a:solidFill>
              <a:effectLst/>
            </a:endParaRPr>
          </a:p>
          <a:p>
            <a:pPr marL="514350" indent="-514350"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GB" sz="2400" b="1" dirty="0">
                <a:solidFill>
                  <a:schemeClr val="bg1"/>
                </a:solidFill>
              </a:rPr>
              <a:t>Co-production of AI with disabled people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99896FB2-9761-603E-23E3-099D1B1C3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87" y="1570614"/>
            <a:ext cx="11905625" cy="1325563"/>
          </a:xfrm>
        </p:spPr>
        <p:txBody>
          <a:bodyPr/>
          <a:lstStyle/>
          <a:p>
            <a:pPr algn="ctr"/>
            <a:r>
              <a:rPr lang="en-GB" sz="4800" b="1" dirty="0"/>
              <a:t>Findings: Blended Learning</a:t>
            </a:r>
          </a:p>
        </p:txBody>
      </p:sp>
    </p:spTree>
    <p:extLst>
      <p:ext uri="{BB962C8B-B14F-4D97-AF65-F5344CB8AC3E}">
        <p14:creationId xmlns:p14="http://schemas.microsoft.com/office/powerpoint/2010/main" val="2978362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187" y="887368"/>
            <a:ext cx="11905625" cy="1325563"/>
          </a:xfrm>
        </p:spPr>
        <p:txBody>
          <a:bodyPr/>
          <a:lstStyle/>
          <a:p>
            <a:pPr algn="ctr"/>
            <a:r>
              <a:rPr lang="en-GB" sz="4800" b="1" dirty="0"/>
              <a:t>Getting involved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C526A3-BD05-4A7F-A454-353CD25FC788}"/>
              </a:ext>
            </a:extLst>
          </p:cNvPr>
          <p:cNvSpPr txBox="1"/>
          <p:nvPr/>
        </p:nvSpPr>
        <p:spPr>
          <a:xfrm>
            <a:off x="438870" y="2967687"/>
            <a:ext cx="8113459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6775" lvl="5" indent="-360363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506412" lvl="5"/>
            <a:r>
              <a:rPr lang="en-US" sz="2800" dirty="0">
                <a:solidFill>
                  <a:schemeClr val="bg1"/>
                </a:solidFill>
              </a:rPr>
              <a:t>Twitter/X:</a:t>
            </a:r>
          </a:p>
          <a:p>
            <a:pPr marL="1420812" lvl="7"/>
            <a:r>
              <a:rPr lang="en-US" sz="2800" dirty="0">
                <a:solidFill>
                  <a:schemeClr val="bg1"/>
                </a:solidFill>
              </a:rPr>
              <a:t>@AT_APPG</a:t>
            </a:r>
          </a:p>
          <a:p>
            <a:pPr marL="1420812" lvl="7"/>
            <a:r>
              <a:rPr lang="en-US" sz="2800" dirty="0">
                <a:solidFill>
                  <a:schemeClr val="bg1"/>
                </a:solidFill>
              </a:rPr>
              <a:t>@</a:t>
            </a:r>
            <a:r>
              <a:rPr lang="en-US" sz="2800" dirty="0" err="1">
                <a:solidFill>
                  <a:schemeClr val="bg1"/>
                </a:solidFill>
              </a:rPr>
              <a:t>ATechPolicyLab</a:t>
            </a:r>
            <a:endParaRPr lang="en-US" sz="2800" dirty="0">
              <a:solidFill>
                <a:schemeClr val="bg1"/>
              </a:solidFill>
            </a:endParaRPr>
          </a:p>
          <a:p>
            <a:pPr marL="1420812" lvl="7">
              <a:spcAft>
                <a:spcPts val="600"/>
              </a:spcAft>
            </a:pPr>
            <a:r>
              <a:rPr lang="en-US" sz="2800" dirty="0">
                <a:solidFill>
                  <a:schemeClr val="bg1"/>
                </a:solidFill>
              </a:rPr>
              <a:t>@</a:t>
            </a:r>
            <a:r>
              <a:rPr lang="en-US" sz="2800" dirty="0" err="1">
                <a:solidFill>
                  <a:schemeClr val="bg1"/>
                </a:solidFill>
              </a:rPr>
              <a:t>ShamimaAkhtar</a:t>
            </a:r>
            <a:endParaRPr lang="en-US" dirty="0">
              <a:solidFill>
                <a:schemeClr val="bg1"/>
              </a:solidFill>
            </a:endParaRPr>
          </a:p>
          <a:p>
            <a:pPr marL="49212" lvl="4"/>
            <a:r>
              <a:rPr lang="en-US" sz="3200" dirty="0">
                <a:solidFill>
                  <a:schemeClr val="bg1"/>
                </a:solidFill>
              </a:rPr>
              <a:t>     LinkedIn Newsletter - </a:t>
            </a:r>
            <a:r>
              <a:rPr lang="en-US" sz="3200" dirty="0" err="1">
                <a:solidFill>
                  <a:schemeClr val="bg1"/>
                </a:solidFill>
              </a:rPr>
              <a:t>ATech</a:t>
            </a:r>
            <a:r>
              <a:rPr lang="en-US" sz="3200" dirty="0">
                <a:solidFill>
                  <a:schemeClr val="bg1"/>
                </a:solidFill>
              </a:rPr>
              <a:t> Policy Lab</a:t>
            </a:r>
            <a:endParaRPr lang="en-US" sz="2800" dirty="0">
              <a:solidFill>
                <a:schemeClr val="bg1"/>
              </a:solidFill>
            </a:endParaRPr>
          </a:p>
          <a:p>
            <a:pPr marL="49212" lvl="4"/>
            <a:endParaRPr lang="en-US" sz="1200" b="1" dirty="0">
              <a:solidFill>
                <a:schemeClr val="bg1"/>
              </a:solidFill>
            </a:endParaRPr>
          </a:p>
          <a:p>
            <a:pPr marL="49212" lvl="4"/>
            <a:r>
              <a:rPr lang="en-US" sz="2800" b="1" dirty="0">
                <a:solidFill>
                  <a:schemeClr val="bg1"/>
                </a:solidFill>
              </a:rPr>
              <a:t>      Email</a:t>
            </a:r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Shamima.akhtar@policyconnect.org.uk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32ECCA3F-0B6A-79E7-B2E9-CA20C123E0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9853"/>
          <a:stretch/>
        </p:blipFill>
        <p:spPr>
          <a:xfrm>
            <a:off x="941696" y="2278625"/>
            <a:ext cx="3137647" cy="828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654DB7-9A6E-A476-5B32-D6F2E3565F90}"/>
              </a:ext>
            </a:extLst>
          </p:cNvPr>
          <p:cNvSpPr txBox="1"/>
          <p:nvPr/>
        </p:nvSpPr>
        <p:spPr>
          <a:xfrm>
            <a:off x="6211900" y="3440248"/>
            <a:ext cx="59801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Email</a:t>
            </a:r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Alyson.Hwang@policyconnect.org.uk</a:t>
            </a:r>
            <a:endParaRPr lang="en-US" sz="32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7" name="Picture 6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FB170D17-1EE1-E57D-90A7-64D171856E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31" t="29186" r="7440" b="26360"/>
          <a:stretch/>
        </p:blipFill>
        <p:spPr>
          <a:xfrm>
            <a:off x="8247529" y="2225819"/>
            <a:ext cx="3002775" cy="95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0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2ED34D-3887-42B4-86F8-CF448FD486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8305" y="1757020"/>
            <a:ext cx="8864409" cy="1053704"/>
          </a:xfrm>
        </p:spPr>
        <p:txBody>
          <a:bodyPr/>
          <a:lstStyle/>
          <a:p>
            <a:r>
              <a:rPr lang="en-GB" b="1" dirty="0"/>
              <a:t>Overview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A6368E-88AA-4D60-8B2D-B1B8E4730B43}"/>
              </a:ext>
            </a:extLst>
          </p:cNvPr>
          <p:cNvSpPr txBox="1"/>
          <p:nvPr/>
        </p:nvSpPr>
        <p:spPr>
          <a:xfrm>
            <a:off x="878305" y="2810724"/>
            <a:ext cx="9694445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kzidenz-Grotesk Condensed BQ"/>
              </a:rPr>
              <a:t>A</a:t>
            </a:r>
            <a:r>
              <a:rPr lang="en-GB" sz="2800" dirty="0">
                <a:solidFill>
                  <a:schemeClr val="bg1"/>
                </a:solidFill>
                <a:effectLst/>
                <a:latin typeface="Akzidenz-Grotesk Condensed BQ"/>
              </a:rPr>
              <a:t>bout Policy Connect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kzidenz-Grotesk Condensed BQ"/>
              </a:rPr>
              <a:t>Findings: APPG for Assistive Technology report inquiry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kzidenz-Grotesk Condensed BQ"/>
              </a:rPr>
              <a:t>Findings: Higher Education Commission report inquiry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kzidenz-Grotesk Condensed BQ"/>
              </a:rPr>
              <a:t>Questions</a:t>
            </a:r>
            <a:endParaRPr lang="en-GB" dirty="0">
              <a:latin typeface="Akzidenz-Grotesk Condensed BQ"/>
            </a:endParaRPr>
          </a:p>
        </p:txBody>
      </p:sp>
    </p:spTree>
    <p:extLst>
      <p:ext uri="{BB962C8B-B14F-4D97-AF65-F5344CB8AC3E}">
        <p14:creationId xmlns:p14="http://schemas.microsoft.com/office/powerpoint/2010/main" val="2422524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6000" b="1" dirty="0"/>
              <a:t>Who we are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2167" y="2497179"/>
            <a:ext cx="5579077" cy="4148366"/>
          </a:xfrm>
        </p:spPr>
        <p:txBody>
          <a:bodyPr>
            <a:normAutofit/>
          </a:bodyPr>
          <a:lstStyle/>
          <a:p>
            <a:r>
              <a:rPr lang="en-GB" sz="2200" dirty="0"/>
              <a:t>Cross-party think tank </a:t>
            </a:r>
          </a:p>
          <a:p>
            <a:pPr marL="8001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200" dirty="0"/>
              <a:t>Assistive and Accessible Technology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8001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endParaRPr lang="en-GB" sz="1000" dirty="0"/>
          </a:p>
          <a:p>
            <a:pPr marL="800100" indent="-342900">
              <a:buFont typeface="Wingdings" panose="05000000000000000000" pitchFamily="2" charset="2"/>
              <a:buChar char="Ø"/>
            </a:pPr>
            <a:r>
              <a:rPr lang="en-GB" sz="2200" dirty="0"/>
              <a:t>Industry, Technology &amp; Innovation</a:t>
            </a:r>
          </a:p>
          <a:p>
            <a:pPr marL="800100" indent="-342900">
              <a:buFont typeface="Wingdings" panose="05000000000000000000" pitchFamily="2" charset="2"/>
              <a:buChar char="Ø"/>
            </a:pPr>
            <a:r>
              <a:rPr lang="en-GB" sz="2200" dirty="0"/>
              <a:t>Sustainability</a:t>
            </a:r>
          </a:p>
          <a:p>
            <a:pPr marL="800100" indent="-342900">
              <a:buFont typeface="Wingdings" panose="05000000000000000000" pitchFamily="2" charset="2"/>
              <a:buChar char="Ø"/>
            </a:pPr>
            <a:r>
              <a:rPr lang="en-GB" sz="2200" dirty="0"/>
              <a:t>Health </a:t>
            </a:r>
          </a:p>
          <a:p>
            <a:pPr marL="800100" indent="-342900">
              <a:buFont typeface="Wingdings" panose="05000000000000000000" pitchFamily="2" charset="2"/>
              <a:buChar char="Ø"/>
            </a:pPr>
            <a:r>
              <a:rPr lang="en-GB" sz="2200" dirty="0"/>
              <a:t>Education &amp; Skills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800100" lvl="4" indent="-342900"/>
            <a:endParaRPr lang="en-GB" sz="2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47C05D-179F-4E87-A442-DF7AB84B8128}"/>
              </a:ext>
            </a:extLst>
          </p:cNvPr>
          <p:cNvSpPr txBox="1"/>
          <p:nvPr/>
        </p:nvSpPr>
        <p:spPr>
          <a:xfrm>
            <a:off x="1354126" y="3324122"/>
            <a:ext cx="8279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2200" dirty="0">
                <a:solidFill>
                  <a:schemeClr val="bg1"/>
                </a:solidFill>
              </a:rPr>
              <a:t>All Party Parliamentary Group for Assistive Technology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2200" dirty="0">
                <a:solidFill>
                  <a:schemeClr val="bg1"/>
                </a:solidFill>
              </a:rPr>
              <a:t>ATech Policy Lab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2200" dirty="0">
                <a:solidFill>
                  <a:schemeClr val="bg1"/>
                </a:solidFill>
              </a:rPr>
              <a:t>National Centre for Accessible Transport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46049A-1E16-4F70-A02A-C494BBD5FAAE}"/>
              </a:ext>
            </a:extLst>
          </p:cNvPr>
          <p:cNvGrpSpPr/>
          <p:nvPr/>
        </p:nvGrpSpPr>
        <p:grpSpPr>
          <a:xfrm>
            <a:off x="5585254" y="-66805"/>
            <a:ext cx="6606746" cy="3020070"/>
            <a:chOff x="249411" y="986914"/>
            <a:chExt cx="10725667" cy="46386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59BB9AD-07E4-49D4-A084-46F2C602DA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39"/>
            <a:stretch/>
          </p:blipFill>
          <p:spPr>
            <a:xfrm>
              <a:off x="249411" y="1120264"/>
              <a:ext cx="3562350" cy="45053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523F9C-E7F4-47CC-9420-F91366B772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-2960" b="-1"/>
            <a:stretch/>
          </p:blipFill>
          <p:spPr>
            <a:xfrm>
              <a:off x="3797732" y="986914"/>
              <a:ext cx="3505200" cy="463867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E1D5E86-A7B1-4AD6-B656-4CF7EB54CC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644" b="4364"/>
            <a:stretch/>
          </p:blipFill>
          <p:spPr>
            <a:xfrm>
              <a:off x="7302932" y="1120263"/>
              <a:ext cx="3672146" cy="4505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9867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D325FE1-E639-DD96-E3EC-07AA148B5D90}"/>
              </a:ext>
            </a:extLst>
          </p:cNvPr>
          <p:cNvGrpSpPr/>
          <p:nvPr/>
        </p:nvGrpSpPr>
        <p:grpSpPr>
          <a:xfrm>
            <a:off x="6387174" y="2668668"/>
            <a:ext cx="5804826" cy="4184874"/>
            <a:chOff x="2460696" y="2287253"/>
            <a:chExt cx="5804826" cy="418487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D3FBD62-643A-340F-6BF8-9AEBAACA2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63109" y="2287253"/>
              <a:ext cx="2902413" cy="4184874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4E8B7CA-E436-A49A-FBF3-624F072F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60696" y="2287253"/>
              <a:ext cx="2902414" cy="4184874"/>
            </a:xfrm>
            <a:prstGeom prst="rect">
              <a:avLst/>
            </a:prstGeom>
          </p:spPr>
        </p:pic>
      </p:grp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E1DDC3F0-515C-1B7B-BBAD-E0B83664E3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9853"/>
          <a:stretch/>
        </p:blipFill>
        <p:spPr>
          <a:xfrm>
            <a:off x="6997700" y="-65318"/>
            <a:ext cx="5194300" cy="1371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E8D198-E45E-6951-B239-F2850CC73050}"/>
              </a:ext>
            </a:extLst>
          </p:cNvPr>
          <p:cNvSpPr txBox="1"/>
          <p:nvPr/>
        </p:nvSpPr>
        <p:spPr>
          <a:xfrm>
            <a:off x="274872" y="1383539"/>
            <a:ext cx="109591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9212" lvl="4" algn="ctr"/>
            <a:r>
              <a:rPr lang="en-US" sz="5400" b="1" dirty="0">
                <a:solidFill>
                  <a:schemeClr val="bg1"/>
                </a:solidFill>
                <a:latin typeface="Akzidenz-Grotesk Condensed BQ" pitchFamily="2" charset="77"/>
              </a:rPr>
              <a:t>Our Research</a:t>
            </a:r>
          </a:p>
        </p:txBody>
      </p:sp>
      <p:graphicFrame>
        <p:nvGraphicFramePr>
          <p:cNvPr id="14" name="TextBox 7">
            <a:extLst>
              <a:ext uri="{FF2B5EF4-FFF2-40B4-BE49-F238E27FC236}">
                <a16:creationId xmlns:a16="http://schemas.microsoft.com/office/drawing/2014/main" id="{C9FEA13A-D417-E1C6-02A7-099C480708B9}"/>
              </a:ext>
            </a:extLst>
          </p:cNvPr>
          <p:cNvGraphicFramePr/>
          <p:nvPr/>
        </p:nvGraphicFramePr>
        <p:xfrm>
          <a:off x="315090" y="4547055"/>
          <a:ext cx="5744928" cy="1809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DA9D2382-413E-4373-D3F7-D5C57AA7C290}"/>
              </a:ext>
            </a:extLst>
          </p:cNvPr>
          <p:cNvGrpSpPr/>
          <p:nvPr/>
        </p:nvGrpSpPr>
        <p:grpSpPr>
          <a:xfrm>
            <a:off x="351072" y="2300118"/>
            <a:ext cx="5744928" cy="737099"/>
            <a:chOff x="0" y="4615"/>
            <a:chExt cx="5744928" cy="737099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662417CE-E347-BE1D-DEB8-363D4A07A0F9}"/>
                </a:ext>
              </a:extLst>
            </p:cNvPr>
            <p:cNvSpPr/>
            <p:nvPr/>
          </p:nvSpPr>
          <p:spPr>
            <a:xfrm>
              <a:off x="0" y="4615"/>
              <a:ext cx="5744928" cy="737099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9DCFE54A-5EF8-E0BF-4A80-4656B7D0C387}"/>
                </a:ext>
              </a:extLst>
            </p:cNvPr>
            <p:cNvSpPr txBox="1"/>
            <p:nvPr/>
          </p:nvSpPr>
          <p:spPr>
            <a:xfrm>
              <a:off x="35982" y="40597"/>
              <a:ext cx="5672964" cy="6651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marL="0" lvl="0" indent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000" b="1" i="0" kern="1200" dirty="0"/>
                <a:t>Key finding: </a:t>
              </a:r>
              <a:endParaRPr lang="en-US" sz="3000" kern="12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CD0E7EE-A2A1-90A0-FF8F-34C203FD1742}"/>
              </a:ext>
            </a:extLst>
          </p:cNvPr>
          <p:cNvGrpSpPr/>
          <p:nvPr/>
        </p:nvGrpSpPr>
        <p:grpSpPr>
          <a:xfrm>
            <a:off x="274872" y="2937314"/>
            <a:ext cx="6112300" cy="1246379"/>
            <a:chOff x="-38050" y="745410"/>
            <a:chExt cx="5782978" cy="124637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3EF2DB6-850E-79DD-8CE6-169043404FCA}"/>
                </a:ext>
              </a:extLst>
            </p:cNvPr>
            <p:cNvSpPr/>
            <p:nvPr/>
          </p:nvSpPr>
          <p:spPr>
            <a:xfrm>
              <a:off x="0" y="745410"/>
              <a:ext cx="5744928" cy="10557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C3CA591-F2FE-6FDC-6B1D-6E57F5AA440C}"/>
                </a:ext>
              </a:extLst>
            </p:cNvPr>
            <p:cNvSpPr txBox="1"/>
            <p:nvPr/>
          </p:nvSpPr>
          <p:spPr>
            <a:xfrm>
              <a:off x="-38050" y="745410"/>
              <a:ext cx="5744928" cy="12463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2401" tIns="22860" rIns="128016" bIns="2286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endParaRPr lang="en-US" sz="1800" kern="1200" dirty="0">
                <a:solidFill>
                  <a:schemeClr val="bg1"/>
                </a:solidFill>
              </a:endParaRPr>
            </a:p>
            <a:p>
              <a:pPr marL="228600" lvl="1" indent="-228600" algn="l" defTabSz="11112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r>
                <a:rPr lang="en-GB" sz="2400" kern="1200" dirty="0">
                  <a:solidFill>
                    <a:schemeClr val="bg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Disabled students leaving education without knowledge of benefits of AI and AT</a:t>
              </a:r>
              <a:endParaRPr lang="en-US" sz="2400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4747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B8661E5C-43E3-406D-8606-449044691B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9853"/>
          <a:stretch/>
        </p:blipFill>
        <p:spPr>
          <a:xfrm>
            <a:off x="6997700" y="-4"/>
            <a:ext cx="5194300" cy="137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C9ECE6-4A36-450F-96A1-FFBA8333E9A9}"/>
              </a:ext>
            </a:extLst>
          </p:cNvPr>
          <p:cNvSpPr txBox="1"/>
          <p:nvPr/>
        </p:nvSpPr>
        <p:spPr>
          <a:xfrm>
            <a:off x="352166" y="1207567"/>
            <a:ext cx="113095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9212" lvl="4" algn="ctr"/>
            <a:r>
              <a:rPr lang="en-US" sz="5400" b="1" dirty="0">
                <a:solidFill>
                  <a:schemeClr val="bg1"/>
                </a:solidFill>
                <a:latin typeface="Akzidenz-Grotesk Condensed BQ" pitchFamily="2" charset="77"/>
              </a:rPr>
              <a:t>Why</a:t>
            </a:r>
            <a:r>
              <a:rPr lang="en-US" sz="4800" b="1" dirty="0">
                <a:solidFill>
                  <a:schemeClr val="bg1"/>
                </a:solidFill>
                <a:latin typeface="Akzidenz-Grotesk Condensed BQ" pitchFamily="2" charset="7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7D8E2D-3760-7959-A20A-354FA3F8C4BE}"/>
              </a:ext>
            </a:extLst>
          </p:cNvPr>
          <p:cNvSpPr txBox="1"/>
          <p:nvPr/>
        </p:nvSpPr>
        <p:spPr>
          <a:xfrm>
            <a:off x="923553" y="2435159"/>
            <a:ext cx="9535161" cy="401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technology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used </a:t>
            </a:r>
            <a:r>
              <a:rPr lang="en-GB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supported employment by disabled people in: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Supported Internships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Apprenticeships</a:t>
            </a:r>
            <a:endParaRPr lang="en-GB" sz="3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Supported employment roles</a:t>
            </a:r>
          </a:p>
          <a:p>
            <a:pPr marL="7429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person pointing at a computer&#10;&#10;Description automatically generated">
            <a:extLst>
              <a:ext uri="{FF2B5EF4-FFF2-40B4-BE49-F238E27FC236}">
                <a16:creationId xmlns:a16="http://schemas.microsoft.com/office/drawing/2014/main" id="{2AF66428-F05A-D7ED-1715-DEBBD45EA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1007" y="3429000"/>
            <a:ext cx="5030993" cy="33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35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B87340E-87FC-6041-B9B6-F5874105A299}"/>
              </a:ext>
            </a:extLst>
          </p:cNvPr>
          <p:cNvSpPr txBox="1"/>
          <p:nvPr/>
        </p:nvSpPr>
        <p:spPr>
          <a:xfrm>
            <a:off x="326435" y="1497306"/>
            <a:ext cx="113095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Clr>
                <a:srgbClr val="C45911"/>
              </a:buClr>
            </a:pPr>
            <a:r>
              <a:rPr lang="en-GB" sz="4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Interim Findings</a:t>
            </a:r>
            <a:endParaRPr lang="en-GB" sz="4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D71C6B31-FD42-275D-DE32-7E58074600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9853"/>
          <a:stretch/>
        </p:blipFill>
        <p:spPr>
          <a:xfrm>
            <a:off x="6997700" y="-4"/>
            <a:ext cx="5194300" cy="13716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517CEA8-5B2B-0994-9F32-0250A6C8EC3A}"/>
              </a:ext>
            </a:extLst>
          </p:cNvPr>
          <p:cNvGrpSpPr/>
          <p:nvPr/>
        </p:nvGrpSpPr>
        <p:grpSpPr>
          <a:xfrm>
            <a:off x="1675768" y="2701833"/>
            <a:ext cx="1454334" cy="1454334"/>
            <a:chOff x="242972" y="2931304"/>
            <a:chExt cx="1454334" cy="1454334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3247086E-32C7-E965-A0CE-CBA14873584C}"/>
                </a:ext>
              </a:extLst>
            </p:cNvPr>
            <p:cNvSpPr/>
            <p:nvPr/>
          </p:nvSpPr>
          <p:spPr>
            <a:xfrm>
              <a:off x="242972" y="2931304"/>
              <a:ext cx="1454334" cy="145433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D7DC1E09-5AE7-83AF-CC35-2662200F0977}"/>
                </a:ext>
              </a:extLst>
            </p:cNvPr>
            <p:cNvSpPr txBox="1"/>
            <p:nvPr/>
          </p:nvSpPr>
          <p:spPr>
            <a:xfrm>
              <a:off x="285568" y="2973900"/>
              <a:ext cx="1369142" cy="13691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Awareness of AT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C2D1EB0-3859-6D80-2D0E-0C6ED5A22F68}"/>
              </a:ext>
            </a:extLst>
          </p:cNvPr>
          <p:cNvGrpSpPr/>
          <p:nvPr/>
        </p:nvGrpSpPr>
        <p:grpSpPr>
          <a:xfrm>
            <a:off x="1643080" y="4728120"/>
            <a:ext cx="1454334" cy="1454334"/>
            <a:chOff x="2497697" y="2931304"/>
            <a:chExt cx="1454334" cy="1454334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12913A6-FD3D-FA48-F292-49BF6664294C}"/>
                </a:ext>
              </a:extLst>
            </p:cNvPr>
            <p:cNvSpPr/>
            <p:nvPr/>
          </p:nvSpPr>
          <p:spPr>
            <a:xfrm>
              <a:off x="2497697" y="2931304"/>
              <a:ext cx="1454334" cy="145433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ed Rectangle 6">
              <a:extLst>
                <a:ext uri="{FF2B5EF4-FFF2-40B4-BE49-F238E27FC236}">
                  <a16:creationId xmlns:a16="http://schemas.microsoft.com/office/drawing/2014/main" id="{0ABA40C3-F807-8C43-2D21-EF2D2A49CC66}"/>
                </a:ext>
              </a:extLst>
            </p:cNvPr>
            <p:cNvSpPr txBox="1"/>
            <p:nvPr/>
          </p:nvSpPr>
          <p:spPr>
            <a:xfrm>
              <a:off x="2540293" y="2973900"/>
              <a:ext cx="1369142" cy="13691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Access to AT</a:t>
              </a:r>
            </a:p>
          </p:txBody>
        </p:sp>
      </p:grp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4C800639-CC64-AF96-9E34-DA678E492A52}"/>
              </a:ext>
            </a:extLst>
          </p:cNvPr>
          <p:cNvCxnSpPr>
            <a:cxnSpLocks/>
          </p:cNvCxnSpPr>
          <p:nvPr/>
        </p:nvCxnSpPr>
        <p:spPr>
          <a:xfrm>
            <a:off x="3130102" y="3323239"/>
            <a:ext cx="1335478" cy="514743"/>
          </a:xfrm>
          <a:prstGeom prst="bent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AB162D38-A435-ECEE-FA0D-8DE32988055D}"/>
              </a:ext>
            </a:extLst>
          </p:cNvPr>
          <p:cNvCxnSpPr>
            <a:cxnSpLocks/>
          </p:cNvCxnSpPr>
          <p:nvPr/>
        </p:nvCxnSpPr>
        <p:spPr>
          <a:xfrm>
            <a:off x="3054818" y="5099109"/>
            <a:ext cx="1335478" cy="514743"/>
          </a:xfrm>
          <a:prstGeom prst="bent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8CF985D-D8DD-FCAA-1AE2-300F5850EF56}"/>
              </a:ext>
            </a:extLst>
          </p:cNvPr>
          <p:cNvGrpSpPr/>
          <p:nvPr/>
        </p:nvGrpSpPr>
        <p:grpSpPr>
          <a:xfrm>
            <a:off x="4503126" y="2944470"/>
            <a:ext cx="3393964" cy="1454334"/>
            <a:chOff x="242972" y="2931304"/>
            <a:chExt cx="1454334" cy="1454334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EA8EC558-648C-5ECA-B664-9BF0F179FE32}"/>
                </a:ext>
              </a:extLst>
            </p:cNvPr>
            <p:cNvSpPr/>
            <p:nvPr/>
          </p:nvSpPr>
          <p:spPr>
            <a:xfrm>
              <a:off x="242972" y="2931304"/>
              <a:ext cx="1454334" cy="145433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DA587E56-873B-6300-6F51-9C6E5EF4B1D0}"/>
                </a:ext>
              </a:extLst>
            </p:cNvPr>
            <p:cNvSpPr txBox="1"/>
            <p:nvPr/>
          </p:nvSpPr>
          <p:spPr>
            <a:xfrm>
              <a:off x="285568" y="2973900"/>
              <a:ext cx="1369142" cy="13691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How do we kno</a:t>
              </a:r>
              <a:r>
                <a:rPr lang="en-US" sz="2000" dirty="0"/>
                <a:t>w about AT?</a:t>
              </a:r>
              <a:endParaRPr lang="en-US" sz="2000" kern="1200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7649518-839B-9BEA-C2DE-B1A4C14676BB}"/>
              </a:ext>
            </a:extLst>
          </p:cNvPr>
          <p:cNvGrpSpPr/>
          <p:nvPr/>
        </p:nvGrpSpPr>
        <p:grpSpPr>
          <a:xfrm>
            <a:off x="4486848" y="4810815"/>
            <a:ext cx="3393964" cy="1454334"/>
            <a:chOff x="242972" y="2931304"/>
            <a:chExt cx="1454334" cy="1454334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539B3D24-C7FF-1B6D-A600-CE07953BD9F4}"/>
                </a:ext>
              </a:extLst>
            </p:cNvPr>
            <p:cNvSpPr/>
            <p:nvPr/>
          </p:nvSpPr>
          <p:spPr>
            <a:xfrm>
              <a:off x="242972" y="2931304"/>
              <a:ext cx="1454334" cy="145433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Rounded Rectangle 4">
              <a:extLst>
                <a:ext uri="{FF2B5EF4-FFF2-40B4-BE49-F238E27FC236}">
                  <a16:creationId xmlns:a16="http://schemas.microsoft.com/office/drawing/2014/main" id="{3635EA7F-8D59-E3AA-3BB8-82DEB928FEAA}"/>
                </a:ext>
              </a:extLst>
            </p:cNvPr>
            <p:cNvSpPr txBox="1"/>
            <p:nvPr/>
          </p:nvSpPr>
          <p:spPr>
            <a:xfrm>
              <a:off x="285568" y="2973900"/>
              <a:ext cx="1369142" cy="13691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How to get access to AT?</a:t>
              </a:r>
            </a:p>
          </p:txBody>
        </p:sp>
      </p:grpSp>
      <p:pic>
        <p:nvPicPr>
          <p:cNvPr id="1026" name="Picture 2" descr="person holding brown and black bird">
            <a:extLst>
              <a:ext uri="{FF2B5EF4-FFF2-40B4-BE49-F238E27FC236}">
                <a16:creationId xmlns:a16="http://schemas.microsoft.com/office/drawing/2014/main" id="{52D86C55-7EAE-0AC8-15EA-93CC401A86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7" t="26509" r="48587" b="24144"/>
          <a:stretch/>
        </p:blipFill>
        <p:spPr bwMode="auto">
          <a:xfrm>
            <a:off x="8576080" y="3769695"/>
            <a:ext cx="3615920" cy="308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958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B87340E-87FC-6041-B9B6-F5874105A299}"/>
              </a:ext>
            </a:extLst>
          </p:cNvPr>
          <p:cNvSpPr txBox="1"/>
          <p:nvPr/>
        </p:nvSpPr>
        <p:spPr>
          <a:xfrm>
            <a:off x="441217" y="1384748"/>
            <a:ext cx="113095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Clr>
                <a:srgbClr val="C45911"/>
              </a:buClr>
            </a:pPr>
            <a:r>
              <a:rPr lang="en-GB" sz="4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Core Themes</a:t>
            </a:r>
            <a:endParaRPr lang="en-GB" sz="4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D71C6B31-FD42-275D-DE32-7E58074600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9853"/>
          <a:stretch/>
        </p:blipFill>
        <p:spPr>
          <a:xfrm>
            <a:off x="6997700" y="-4"/>
            <a:ext cx="5194300" cy="1371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46E6C7-F84C-7CFE-7A51-E9D356182CC9}"/>
              </a:ext>
            </a:extLst>
          </p:cNvPr>
          <p:cNvSpPr txBox="1"/>
          <p:nvPr/>
        </p:nvSpPr>
        <p:spPr>
          <a:xfrm>
            <a:off x="1133163" y="2773145"/>
            <a:ext cx="96944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GB" sz="3200" b="1" dirty="0">
                <a:solidFill>
                  <a:schemeClr val="bg1"/>
                </a:solidFill>
                <a:effectLst/>
              </a:rPr>
              <a:t>Improving access to AT</a:t>
            </a:r>
            <a:endParaRPr lang="en-GB" sz="3200" dirty="0">
              <a:solidFill>
                <a:schemeClr val="bg1"/>
              </a:solidFill>
              <a:effectLst/>
            </a:endParaRPr>
          </a:p>
          <a:p>
            <a:pPr marL="514350" indent="-514350"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GB" sz="3200" b="1" dirty="0">
                <a:solidFill>
                  <a:schemeClr val="bg1"/>
                </a:solidFill>
              </a:rPr>
              <a:t>Workforce training opportunities</a:t>
            </a:r>
            <a:endParaRPr lang="en-GB" sz="3200" dirty="0">
              <a:solidFill>
                <a:schemeClr val="bg1"/>
              </a:solidFill>
            </a:endParaRPr>
          </a:p>
          <a:p>
            <a:pPr marL="514350" indent="-514350"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GB" sz="3200" b="1" dirty="0">
                <a:solidFill>
                  <a:schemeClr val="bg1"/>
                </a:solidFill>
              </a:rPr>
              <a:t>Employer awareness of AT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5" name="Picture 2" descr="person holding brown and black bird">
            <a:extLst>
              <a:ext uri="{FF2B5EF4-FFF2-40B4-BE49-F238E27FC236}">
                <a16:creationId xmlns:a16="http://schemas.microsoft.com/office/drawing/2014/main" id="{A5404EE3-E004-461C-7287-88E21206E9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7" t="26509" r="48587" b="24144"/>
          <a:stretch/>
        </p:blipFill>
        <p:spPr bwMode="auto">
          <a:xfrm>
            <a:off x="8576080" y="3769695"/>
            <a:ext cx="3615920" cy="308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321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3616" y="1464609"/>
            <a:ext cx="6329814" cy="1325563"/>
          </a:xfrm>
        </p:spPr>
        <p:txBody>
          <a:bodyPr/>
          <a:lstStyle/>
          <a:p>
            <a:pPr algn="ctr"/>
            <a:r>
              <a:rPr lang="en-GB" sz="4800" b="1" dirty="0"/>
              <a:t>Supporting literacy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F6A3CD5-29BC-499C-B533-9A7F47BF1744}"/>
              </a:ext>
            </a:extLst>
          </p:cNvPr>
          <p:cNvSpPr txBox="1">
            <a:spLocks/>
          </p:cNvSpPr>
          <p:nvPr/>
        </p:nvSpPr>
        <p:spPr>
          <a:xfrm>
            <a:off x="133616" y="3159692"/>
            <a:ext cx="7504314" cy="34204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3pPr>
            <a:lvl4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4pPr>
            <a:lvl5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GB" sz="2800" kern="1200" dirty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latin typeface="Akzidenz-Grotesk Condensed BQ"/>
                <a:ea typeface="Calibri" panose="020F0502020204030204" pitchFamily="34" charset="0"/>
                <a:cs typeface="Times New Roman" panose="02020603050405020304" pitchFamily="18" charset="0"/>
              </a:rPr>
              <a:t>Porter – Supported Internship</a:t>
            </a: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“we have </a:t>
            </a:r>
            <a:r>
              <a:rPr lang="en-GB" sz="2000" b="1" i="0" u="none" strike="noStrike" dirty="0">
                <a:effectLst/>
                <a:latin typeface="Arial" panose="020B0604020202020204" pitchFamily="34" charset="0"/>
              </a:rPr>
              <a:t>young people having to advocate for themselves in job interviews </a:t>
            </a:r>
            <a:r>
              <a:rPr lang="en-GB" sz="2000" i="0" u="none" strike="noStrike" dirty="0">
                <a:effectLst/>
                <a:latin typeface="Arial" panose="020B0604020202020204" pitchFamily="34" charset="0"/>
              </a:rPr>
              <a:t>because people don't understand the accessibility features on a mobile phone that are built in </a:t>
            </a:r>
            <a:r>
              <a:rPr lang="en-GB" sz="2000" b="0" i="0" u="none" strike="noStrike" dirty="0">
                <a:effectLst/>
                <a:latin typeface="Arial" panose="020B0604020202020204" pitchFamily="34" charset="0"/>
              </a:rPr>
              <a:t>whether you have Android or Apple […] we've gone into a local hospital recently and shown them how to use the accessibility features on an iPhone to allow all of their porters to use text-to-speech. Because actually a huge amount of their Porters had low levels of literacy, not simply the young man we have.” </a:t>
            </a:r>
            <a:endParaRPr lang="en-GB" sz="3600" dirty="0">
              <a:latin typeface="Akzidenz-Grotesk Condensed BQ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Using VoiceOver on Your iPhone">
            <a:extLst>
              <a:ext uri="{FF2B5EF4-FFF2-40B4-BE49-F238E27FC236}">
                <a16:creationId xmlns:a16="http://schemas.microsoft.com/office/drawing/2014/main" id="{A8A52484-6E1D-D593-4FF7-34A15A9AB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287" y="3505094"/>
            <a:ext cx="3815042" cy="186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9887D95C-4FDA-371B-DDD5-2342EB8A53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9853"/>
          <a:stretch/>
        </p:blipFill>
        <p:spPr>
          <a:xfrm>
            <a:off x="6997700" y="-4"/>
            <a:ext cx="51943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13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422196" y="1482538"/>
            <a:ext cx="5962384" cy="1325563"/>
          </a:xfrm>
        </p:spPr>
        <p:txBody>
          <a:bodyPr/>
          <a:lstStyle/>
          <a:p>
            <a:pPr algn="ctr"/>
            <a:r>
              <a:rPr lang="en-GB" sz="4800" b="1" dirty="0"/>
              <a:t>AI and literacy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F6A3CD5-29BC-499C-B533-9A7F47BF1744}"/>
              </a:ext>
            </a:extLst>
          </p:cNvPr>
          <p:cNvSpPr txBox="1">
            <a:spLocks/>
          </p:cNvSpPr>
          <p:nvPr/>
        </p:nvSpPr>
        <p:spPr>
          <a:xfrm>
            <a:off x="133616" y="3081403"/>
            <a:ext cx="7429686" cy="2893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3pPr>
            <a:lvl4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4pPr>
            <a:lvl5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GB" sz="2800" kern="1200" dirty="0">
                <a:solidFill>
                  <a:schemeClr val="bg1"/>
                </a:solidFill>
                <a:latin typeface="Akzidenz-Grotesk Expert BQ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Akzidenz-Grotesk Condensed BQ"/>
                <a:ea typeface="Calibri" panose="020F0502020204030204" pitchFamily="34" charset="0"/>
                <a:cs typeface="Times New Roman" panose="02020603050405020304" pitchFamily="18" charset="0"/>
              </a:rPr>
              <a:t>Google lens as a text-to-speech tool</a:t>
            </a:r>
          </a:p>
          <a:p>
            <a:pPr marL="9144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Akzidenz-Grotesk Condensed BQ"/>
                <a:ea typeface="Calibri" panose="020F0502020204030204" pitchFamily="34" charset="0"/>
                <a:cs typeface="Times New Roman" panose="02020603050405020304" pitchFamily="18" charset="0"/>
              </a:rPr>
              <a:t>Google lens as a translation tool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429A60-E6D1-0280-18D4-AEAF2CEFFD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55" b="8293"/>
          <a:stretch/>
        </p:blipFill>
        <p:spPr>
          <a:xfrm>
            <a:off x="7791190" y="0"/>
            <a:ext cx="3636724" cy="675685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306B218-7295-2647-2CF7-ED0F106E1530}"/>
              </a:ext>
            </a:extLst>
          </p:cNvPr>
          <p:cNvSpPr/>
          <p:nvPr/>
        </p:nvSpPr>
        <p:spPr>
          <a:xfrm rot="5400000">
            <a:off x="10795144" y="5896201"/>
            <a:ext cx="660781" cy="106053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B96690D-A639-DA68-4132-010A19243967}"/>
              </a:ext>
            </a:extLst>
          </p:cNvPr>
          <p:cNvSpPr/>
          <p:nvPr/>
        </p:nvSpPr>
        <p:spPr>
          <a:xfrm rot="5400000">
            <a:off x="9279161" y="-894521"/>
            <a:ext cx="660781" cy="331442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103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507</Words>
  <Application>Microsoft Macintosh PowerPoint</Application>
  <PresentationFormat>Widescreen</PresentationFormat>
  <Paragraphs>84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Akzidenz-Grotesk Condensed BQ</vt:lpstr>
      <vt:lpstr>Akzidenz-Grotesk Expert BQ</vt:lpstr>
      <vt:lpstr>Aptos</vt:lpstr>
      <vt:lpstr>Aptos Display</vt:lpstr>
      <vt:lpstr>Arial</vt:lpstr>
      <vt:lpstr>Calibri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Who we are</vt:lpstr>
      <vt:lpstr>PowerPoint Presentation</vt:lpstr>
      <vt:lpstr>PowerPoint Presentation</vt:lpstr>
      <vt:lpstr>PowerPoint Presentation</vt:lpstr>
      <vt:lpstr>PowerPoint Presentation</vt:lpstr>
      <vt:lpstr>Supporting literacy</vt:lpstr>
      <vt:lpstr>AI and literacy</vt:lpstr>
      <vt:lpstr>AI in recruitment</vt:lpstr>
      <vt:lpstr>Chat GPT  – CV skills</vt:lpstr>
      <vt:lpstr>PowerPoint Presentation</vt:lpstr>
      <vt:lpstr>Google Bard</vt:lpstr>
      <vt:lpstr>Microsoft 365 Copilot</vt:lpstr>
      <vt:lpstr>Findings: Blended Learning</vt:lpstr>
      <vt:lpstr>Getting involved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Shamima Akhtar</dc:creator>
  <cp:lastModifiedBy>Shamima Akhtar</cp:lastModifiedBy>
  <cp:revision>1</cp:revision>
  <dcterms:created xsi:type="dcterms:W3CDTF">2024-01-24T11:19:52Z</dcterms:created>
  <dcterms:modified xsi:type="dcterms:W3CDTF">2024-01-24T11:22:06Z</dcterms:modified>
</cp:coreProperties>
</file>