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12192000"/>
  <p:embeddedFontLst>
    <p:embeddedFont>
      <p:font typeface="Lato" panose="020F0502020204030203" pitchFamily="34" charset="0"/>
      <p:regular r:id="rId14"/>
      <p:bold r:id="rId15"/>
      <p:italic r:id="rId16"/>
      <p:boldItalic r:id="rId17"/>
    </p:embeddedFont>
    <p:embeddedFont>
      <p:font typeface="Roboto" panose="02000000000000000000" pitchFamily="2"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558"/>
  </p:normalViewPr>
  <p:slideViewPr>
    <p:cSldViewPr snapToGrid="0" snapToObjects="1">
      <p:cViewPr varScale="1">
        <p:scale>
          <a:sx n="116" d="100"/>
          <a:sy n="116" d="100"/>
        </p:scale>
        <p:origin x="86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473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380905" y="2709631"/>
            <a:ext cx="9270269" cy="1462317"/>
          </a:xfrm>
          <a:prstGeom prst="rect">
            <a:avLst/>
          </a:prstGeom>
          <a:noFill/>
        </p:spPr>
        <p:txBody>
          <a:bodyPr wrap="square" lIns="0" tIns="0" rIns="0" bIns="0" rtlCol="0" anchor="t"/>
          <a:lstStyle/>
          <a:p>
            <a:pPr algn="l">
              <a:lnSpc>
                <a:spcPts val="5759"/>
              </a:lnSpc>
              <a:buNone/>
            </a:pPr>
            <a:r>
              <a:rPr lang="en-US" sz="5400" b="1" dirty="0">
                <a:solidFill>
                  <a:srgbClr val="000000"/>
                </a:solidFill>
                <a:latin typeface="Roboto" pitchFamily="34" charset="0"/>
                <a:ea typeface="Roboto" pitchFamily="34" charset="-122"/>
                <a:cs typeface="Roboto" pitchFamily="34" charset="-120"/>
              </a:rPr>
              <a:t>The Potential of Generative AI for Disabled Students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476131" y="418251"/>
            <a:ext cx="11702406" cy="812398"/>
          </a:xfrm>
          <a:prstGeom prst="rect">
            <a:avLst/>
          </a:prstGeom>
          <a:noFill/>
        </p:spPr>
        <p:txBody>
          <a:bodyPr wrap="square" lIns="0" tIns="0" rIns="0" bIns="0" rtlCol="0" anchor="t"/>
          <a:lstStyle/>
          <a:p>
            <a:pPr algn="l">
              <a:lnSpc>
                <a:spcPts val="3199"/>
              </a:lnSpc>
              <a:buNone/>
            </a:pPr>
            <a:r>
              <a:rPr lang="en-US" sz="3000" b="1" dirty="0">
                <a:solidFill>
                  <a:srgbClr val="374151"/>
                </a:solidFill>
                <a:latin typeface="Roboto" pitchFamily="34" charset="0"/>
                <a:ea typeface="Roboto" pitchFamily="34" charset="-122"/>
                <a:cs typeface="Roboto" pitchFamily="34" charset="-120"/>
              </a:rPr>
              <a:t>A practical examples of how generative AI, like ChatGPT, might be used in the field of inclusion, accessibility, and disability</a:t>
            </a:r>
            <a:endParaRPr lang="en-US" dirty="0"/>
          </a:p>
        </p:txBody>
      </p:sp>
      <p:sp>
        <p:nvSpPr>
          <p:cNvPr id="3" name="Object 2"/>
          <p:cNvSpPr/>
          <p:nvPr/>
        </p:nvSpPr>
        <p:spPr>
          <a:xfrm>
            <a:off x="476131" y="1923569"/>
            <a:ext cx="5523119" cy="2133067"/>
          </a:xfrm>
          <a:prstGeom prst="rect">
            <a:avLst/>
          </a:prstGeom>
          <a:noFill/>
          <a:ln w="25400">
            <a:solidFill>
              <a:srgbClr val="DC582A"/>
            </a:solidFill>
            <a:prstDash val="solid"/>
            <a:miter lim="800000"/>
          </a:ln>
        </p:spPr>
        <p:txBody>
          <a:bodyPr/>
          <a:lstStyle/>
          <a:p>
            <a:endParaRPr lang="en-GB"/>
          </a:p>
        </p:txBody>
      </p:sp>
      <p:sp>
        <p:nvSpPr>
          <p:cNvPr id="4" name="Object 3"/>
          <p:cNvSpPr/>
          <p:nvPr/>
        </p:nvSpPr>
        <p:spPr>
          <a:xfrm>
            <a:off x="761810" y="2147797"/>
            <a:ext cx="5113645" cy="1460532"/>
          </a:xfrm>
          <a:prstGeom prst="rect">
            <a:avLst/>
          </a:prstGeom>
          <a:noFill/>
        </p:spPr>
        <p:txBody>
          <a:bodyPr wrap="square" lIns="0" tIns="0" rIns="0" bIns="0" rtlCol="0" anchor="t"/>
          <a:lstStyle/>
          <a:p>
            <a:pPr algn="l">
              <a:lnSpc>
                <a:spcPts val="1918"/>
              </a:lnSpc>
              <a:buNone/>
            </a:pPr>
            <a:r>
              <a:rPr lang="en-US" sz="1409" b="1" kern="0" spc="29" dirty="0">
                <a:solidFill>
                  <a:srgbClr val="0F3332"/>
                </a:solidFill>
                <a:latin typeface="Lato" pitchFamily="34" charset="0"/>
                <a:ea typeface="Lato" pitchFamily="34" charset="-122"/>
                <a:cs typeface="Lato" pitchFamily="34" charset="-120"/>
              </a:rPr>
              <a:t>Text Simplification and Summarization</a:t>
            </a:r>
            <a:r>
              <a:rPr lang="en-US" sz="1409" kern="0" spc="29" dirty="0">
                <a:solidFill>
                  <a:srgbClr val="0F3332"/>
                </a:solidFill>
                <a:latin typeface="Lato" pitchFamily="34" charset="0"/>
                <a:ea typeface="Lato" pitchFamily="34" charset="-122"/>
                <a:cs typeface="Lato" pitchFamily="34" charset="-120"/>
              </a:rPr>
              <a:t>: The student is assigned a complex text that is challenging to comprehend due to their dyslexia. Using ChatGPT, the text is inputted, and the AI is asked to simplify and summarize the content. This process makes the information more accessible and manageable for the student.</a:t>
            </a:r>
            <a:endParaRPr lang="en-US" dirty="0"/>
          </a:p>
        </p:txBody>
      </p:sp>
      <p:sp>
        <p:nvSpPr>
          <p:cNvPr id="5" name="Object 4"/>
          <p:cNvSpPr/>
          <p:nvPr/>
        </p:nvSpPr>
        <p:spPr>
          <a:xfrm>
            <a:off x="6189702" y="1923569"/>
            <a:ext cx="5523119" cy="2133067"/>
          </a:xfrm>
          <a:prstGeom prst="rect">
            <a:avLst/>
          </a:prstGeom>
          <a:noFill/>
          <a:ln w="25400">
            <a:solidFill>
              <a:srgbClr val="DC582A"/>
            </a:solidFill>
            <a:prstDash val="solid"/>
            <a:miter lim="800000"/>
          </a:ln>
        </p:spPr>
        <p:txBody>
          <a:bodyPr/>
          <a:lstStyle/>
          <a:p>
            <a:endParaRPr lang="en-GB"/>
          </a:p>
        </p:txBody>
      </p:sp>
      <p:sp>
        <p:nvSpPr>
          <p:cNvPr id="6" name="Object 5"/>
          <p:cNvSpPr/>
          <p:nvPr/>
        </p:nvSpPr>
        <p:spPr>
          <a:xfrm>
            <a:off x="6475381" y="2147797"/>
            <a:ext cx="4954809" cy="1460532"/>
          </a:xfrm>
          <a:prstGeom prst="rect">
            <a:avLst/>
          </a:prstGeom>
          <a:noFill/>
        </p:spPr>
        <p:txBody>
          <a:bodyPr wrap="square" lIns="0" tIns="0" rIns="0" bIns="0" rtlCol="0" anchor="t"/>
          <a:lstStyle/>
          <a:p>
            <a:pPr algn="l">
              <a:lnSpc>
                <a:spcPts val="1918"/>
              </a:lnSpc>
              <a:buNone/>
            </a:pPr>
            <a:r>
              <a:rPr lang="en-US" sz="1409" b="1" kern="0" spc="29" dirty="0">
                <a:solidFill>
                  <a:srgbClr val="0F3332"/>
                </a:solidFill>
                <a:latin typeface="Lato" pitchFamily="34" charset="0"/>
                <a:ea typeface="Lato" pitchFamily="34" charset="-122"/>
                <a:cs typeface="Lato" pitchFamily="34" charset="-120"/>
              </a:rPr>
              <a:t>Writing and Composition Assistance</a:t>
            </a:r>
            <a:r>
              <a:rPr lang="en-US" sz="1409" kern="0" spc="29" dirty="0">
                <a:solidFill>
                  <a:srgbClr val="0F3332"/>
                </a:solidFill>
                <a:latin typeface="Lato" pitchFamily="34" charset="0"/>
                <a:ea typeface="Lato" pitchFamily="34" charset="-122"/>
                <a:cs typeface="Lato" pitchFamily="34" charset="-120"/>
              </a:rPr>
              <a:t>: When the student needs to write an essay or a report based on the text, they can start by dictating their ideas to ChatGPT. The AI can help organize these thoughts into a coherent structure, suggest improvements, and even help with grammar and spelling, which are often challenging for those with dyslexia.</a:t>
            </a:r>
            <a:endParaRPr lang="en-US" dirty="0"/>
          </a:p>
        </p:txBody>
      </p:sp>
      <p:sp>
        <p:nvSpPr>
          <p:cNvPr id="7" name="Object 6"/>
          <p:cNvSpPr/>
          <p:nvPr/>
        </p:nvSpPr>
        <p:spPr>
          <a:xfrm>
            <a:off x="476131" y="4247088"/>
            <a:ext cx="5523119" cy="2133067"/>
          </a:xfrm>
          <a:prstGeom prst="rect">
            <a:avLst/>
          </a:prstGeom>
          <a:noFill/>
          <a:ln w="25400">
            <a:solidFill>
              <a:srgbClr val="DC582A"/>
            </a:solidFill>
            <a:prstDash val="solid"/>
            <a:miter lim="800000"/>
          </a:ln>
        </p:spPr>
        <p:txBody>
          <a:bodyPr/>
          <a:lstStyle/>
          <a:p>
            <a:endParaRPr lang="en-GB"/>
          </a:p>
        </p:txBody>
      </p:sp>
      <p:sp>
        <p:nvSpPr>
          <p:cNvPr id="8" name="Object 7"/>
          <p:cNvSpPr/>
          <p:nvPr/>
        </p:nvSpPr>
        <p:spPr>
          <a:xfrm>
            <a:off x="761810" y="4471316"/>
            <a:ext cx="5113645" cy="1460532"/>
          </a:xfrm>
          <a:prstGeom prst="rect">
            <a:avLst/>
          </a:prstGeom>
          <a:noFill/>
        </p:spPr>
        <p:txBody>
          <a:bodyPr wrap="square" lIns="0" tIns="0" rIns="0" bIns="0" rtlCol="0" anchor="t"/>
          <a:lstStyle/>
          <a:p>
            <a:pPr algn="l">
              <a:lnSpc>
                <a:spcPts val="1918"/>
              </a:lnSpc>
              <a:buNone/>
            </a:pPr>
            <a:r>
              <a:rPr lang="en-US" sz="1409" b="1" kern="0" spc="29" dirty="0">
                <a:solidFill>
                  <a:srgbClr val="0F3332"/>
                </a:solidFill>
                <a:latin typeface="Lato" pitchFamily="34" charset="0"/>
                <a:ea typeface="Lato" pitchFamily="34" charset="-122"/>
                <a:cs typeface="Lato" pitchFamily="34" charset="-120"/>
              </a:rPr>
              <a:t>Interactive Learning and Clarification</a:t>
            </a:r>
            <a:r>
              <a:rPr lang="en-US" sz="1409" kern="0" spc="29" dirty="0">
                <a:solidFill>
                  <a:srgbClr val="0F3332"/>
                </a:solidFill>
                <a:latin typeface="Lato" pitchFamily="34" charset="0"/>
                <a:ea typeface="Lato" pitchFamily="34" charset="-122"/>
                <a:cs typeface="Lato" pitchFamily="34" charset="-120"/>
              </a:rPr>
              <a:t>: The student can then interact with ChatGPT to ask questions about the text. For example, they might ask for definitions of difficult words, or to have certain concepts explained in simpler terms. ChatGPT responds in real-time, providing immediate clarification and aiding in the student’s understanding.</a:t>
            </a:r>
            <a:endParaRPr lang="en-US" dirty="0"/>
          </a:p>
        </p:txBody>
      </p:sp>
      <p:sp>
        <p:nvSpPr>
          <p:cNvPr id="9" name="Object 8"/>
          <p:cNvSpPr/>
          <p:nvPr/>
        </p:nvSpPr>
        <p:spPr>
          <a:xfrm>
            <a:off x="6189702" y="4247088"/>
            <a:ext cx="5523119" cy="2133067"/>
          </a:xfrm>
          <a:prstGeom prst="rect">
            <a:avLst/>
          </a:prstGeom>
          <a:noFill/>
          <a:ln w="25400">
            <a:solidFill>
              <a:srgbClr val="DC582A"/>
            </a:solidFill>
            <a:prstDash val="solid"/>
            <a:miter lim="800000"/>
          </a:ln>
        </p:spPr>
        <p:txBody>
          <a:bodyPr/>
          <a:lstStyle/>
          <a:p>
            <a:endParaRPr lang="en-GB"/>
          </a:p>
        </p:txBody>
      </p:sp>
      <p:sp>
        <p:nvSpPr>
          <p:cNvPr id="10" name="Object 9"/>
          <p:cNvSpPr/>
          <p:nvPr/>
        </p:nvSpPr>
        <p:spPr>
          <a:xfrm>
            <a:off x="6475381" y="4471316"/>
            <a:ext cx="4954809" cy="1460532"/>
          </a:xfrm>
          <a:prstGeom prst="rect">
            <a:avLst/>
          </a:prstGeom>
          <a:noFill/>
        </p:spPr>
        <p:txBody>
          <a:bodyPr wrap="square" lIns="0" tIns="0" rIns="0" bIns="0" rtlCol="0" anchor="t"/>
          <a:lstStyle/>
          <a:p>
            <a:pPr algn="l">
              <a:lnSpc>
                <a:spcPts val="1918"/>
              </a:lnSpc>
              <a:buNone/>
            </a:pPr>
            <a:r>
              <a:rPr lang="en-US" sz="1409" b="1" kern="0" spc="29" dirty="0">
                <a:solidFill>
                  <a:srgbClr val="0F3332"/>
                </a:solidFill>
                <a:latin typeface="Lato" pitchFamily="34" charset="0"/>
                <a:ea typeface="Lato" pitchFamily="34" charset="-122"/>
                <a:cs typeface="Lato" pitchFamily="34" charset="-120"/>
              </a:rPr>
              <a:t>Feedback and Iterative Learning</a:t>
            </a:r>
            <a:r>
              <a:rPr lang="en-US" sz="1409" kern="0" spc="29" dirty="0">
                <a:solidFill>
                  <a:srgbClr val="0F3332"/>
                </a:solidFill>
                <a:latin typeface="Lato" pitchFamily="34" charset="0"/>
                <a:ea typeface="Lato" pitchFamily="34" charset="-122"/>
                <a:cs typeface="Lato" pitchFamily="34" charset="-120"/>
              </a:rPr>
              <a:t>: As the student progresses, they can use ChatGPT to get feedback on their work. The AI can point out areas that need improvement or suggest alternative ways to express ideas. This feedback loop allows for iterative learning, where the student gradually improves their understanding and communication skills.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rcRect/>
          <a:stretch/>
        </p:blipFill>
        <p:spPr>
          <a:xfrm>
            <a:off x="238065" y="199975"/>
            <a:ext cx="6526058" cy="6456336"/>
          </a:xfrm>
          <a:prstGeom prst="rect">
            <a:avLst/>
          </a:prstGeom>
        </p:spPr>
      </p:pic>
      <p:sp>
        <p:nvSpPr>
          <p:cNvPr id="3" name="Object 2"/>
          <p:cNvSpPr/>
          <p:nvPr/>
        </p:nvSpPr>
        <p:spPr>
          <a:xfrm>
            <a:off x="7332416" y="374507"/>
            <a:ext cx="4624823" cy="3929271"/>
          </a:xfrm>
          <a:prstGeom prst="rect">
            <a:avLst/>
          </a:prstGeom>
          <a:noFill/>
        </p:spPr>
        <p:txBody>
          <a:bodyPr wrap="square" lIns="0" tIns="0" rIns="0" bIns="0" rtlCol="0" anchor="t"/>
          <a:lstStyle/>
          <a:p>
            <a:pPr algn="l">
              <a:lnSpc>
                <a:spcPts val="3869"/>
              </a:lnSpc>
              <a:buNone/>
            </a:pPr>
            <a:r>
              <a:rPr lang="en-US" sz="2700" kern="0" spc="54" dirty="0">
                <a:solidFill>
                  <a:srgbClr val="374151"/>
                </a:solidFill>
                <a:latin typeface="Lato" pitchFamily="34" charset="0"/>
                <a:ea typeface="Lato" pitchFamily="34" charset="-122"/>
                <a:cs typeface="Lato" pitchFamily="34" charset="-120"/>
              </a:rPr>
              <a:t>Effective integration of generative AI into educational settings necessitates collaboration between practitioners, learners, researchers, technologists, and education policymakers.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4383978" y="0"/>
            <a:ext cx="0" cy="274320"/>
          </a:xfrm>
          <a:prstGeom prst="rect">
            <a:avLst/>
          </a:prstGeom>
          <a:noFill/>
        </p:spPr>
        <p:txBody>
          <a:bodyPr/>
          <a:lstStyle/>
          <a:p>
            <a:endParaRPr lang="en-GB"/>
          </a:p>
        </p:txBody>
      </p:sp>
      <p:sp>
        <p:nvSpPr>
          <p:cNvPr id="3" name="Object 2"/>
          <p:cNvSpPr/>
          <p:nvPr/>
        </p:nvSpPr>
        <p:spPr>
          <a:xfrm>
            <a:off x="4860206" y="418251"/>
            <a:ext cx="5579020" cy="1218598"/>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The potential of generative AI for the inclusion of students with diverse abilities</a:t>
            </a:r>
            <a:endParaRPr lang="en-US" dirty="0"/>
          </a:p>
        </p:txBody>
      </p:sp>
      <p:pic>
        <p:nvPicPr>
          <p:cNvPr id="4" name="Object 3" descr="preencoded.png"/>
          <p:cNvPicPr>
            <a:picLocks noChangeAspect="1"/>
          </p:cNvPicPr>
          <p:nvPr/>
        </p:nvPicPr>
        <p:blipFill>
          <a:blip r:embed="rId3"/>
          <a:srcRect l="17138" t="-13580" r="17138" b="-13580"/>
          <a:stretch/>
        </p:blipFill>
        <p:spPr>
          <a:xfrm>
            <a:off x="466609" y="-7808"/>
            <a:ext cx="4393597" cy="6865808"/>
          </a:xfrm>
          <a:prstGeom prst="rect">
            <a:avLst/>
          </a:prstGeom>
        </p:spPr>
      </p:pic>
      <p:sp>
        <p:nvSpPr>
          <p:cNvPr id="5" name="Object 4"/>
          <p:cNvSpPr/>
          <p:nvPr/>
        </p:nvSpPr>
        <p:spPr>
          <a:xfrm>
            <a:off x="5145884" y="2554889"/>
            <a:ext cx="6909329" cy="3306581"/>
          </a:xfrm>
          <a:prstGeom prst="rect">
            <a:avLst/>
          </a:prstGeom>
          <a:noFill/>
        </p:spPr>
        <p:txBody>
          <a:bodyPr wrap="square" lIns="0" tIns="0" rIns="0" bIns="0" rtlCol="0" anchor="t"/>
          <a:lstStyle/>
          <a:p>
            <a:pPr marL="242900" indent="-242900" algn="l">
              <a:lnSpc>
                <a:spcPts val="1692"/>
              </a:lnSpc>
              <a:buSzPct val="100000"/>
              <a:buChar char="•"/>
            </a:pPr>
            <a:r>
              <a:rPr lang="en-US" sz="1243" kern="0" spc="25" dirty="0">
                <a:solidFill>
                  <a:srgbClr val="374151"/>
                </a:solidFill>
                <a:latin typeface="Lato" pitchFamily="34" charset="0"/>
                <a:ea typeface="Lato" pitchFamily="34" charset="-122"/>
                <a:cs typeface="Lato" pitchFamily="34" charset="-120"/>
              </a:rPr>
              <a:t>It can potentially enhance </a:t>
            </a:r>
            <a:r>
              <a:rPr lang="en-US" sz="1243" b="1" kern="0" spc="25" dirty="0">
                <a:solidFill>
                  <a:srgbClr val="374151"/>
                </a:solidFill>
                <a:latin typeface="Lato" pitchFamily="34" charset="0"/>
                <a:ea typeface="Lato" pitchFamily="34" charset="-122"/>
                <a:cs typeface="Lato" pitchFamily="34" charset="-120"/>
              </a:rPr>
              <a:t>accessibility through text-to-speech and speech-to-text features</a:t>
            </a:r>
            <a:r>
              <a:rPr lang="en-US" sz="1243" kern="0" spc="25" dirty="0">
                <a:solidFill>
                  <a:srgbClr val="374151"/>
                </a:solidFill>
                <a:latin typeface="Lato" pitchFamily="34" charset="0"/>
                <a:ea typeface="Lato" pitchFamily="34" charset="-122"/>
                <a:cs typeface="Lato" pitchFamily="34" charset="-120"/>
              </a:rPr>
              <a:t>, aiding visually and hearing-impaired students.</a:t>
            </a:r>
          </a:p>
          <a:p>
            <a:pPr marL="242900" indent="-242900" algn="l">
              <a:lnSpc>
                <a:spcPts val="1692"/>
              </a:lnSpc>
              <a:spcBef>
                <a:spcPts val="1125"/>
              </a:spcBef>
              <a:buSzPct val="100000"/>
              <a:buChar char="•"/>
            </a:pPr>
            <a:r>
              <a:rPr lang="en-US" sz="1243" kern="0" spc="25" dirty="0">
                <a:solidFill>
                  <a:srgbClr val="374151"/>
                </a:solidFill>
                <a:latin typeface="Lato" pitchFamily="34" charset="0"/>
                <a:ea typeface="Lato" pitchFamily="34" charset="-122"/>
                <a:cs typeface="Lato" pitchFamily="34" charset="-120"/>
              </a:rPr>
              <a:t>AI's adaptability can support </a:t>
            </a:r>
            <a:r>
              <a:rPr lang="en-US" sz="1243" b="1" kern="0" spc="25" dirty="0">
                <a:solidFill>
                  <a:srgbClr val="374151"/>
                </a:solidFill>
                <a:latin typeface="Lato" pitchFamily="34" charset="0"/>
                <a:ea typeface="Lato" pitchFamily="34" charset="-122"/>
                <a:cs typeface="Lato" pitchFamily="34" charset="-120"/>
              </a:rPr>
              <a:t>personalized learning</a:t>
            </a:r>
            <a:r>
              <a:rPr lang="en-US" sz="1243" kern="0" spc="25" dirty="0">
                <a:solidFill>
                  <a:srgbClr val="374151"/>
                </a:solidFill>
                <a:latin typeface="Lato" pitchFamily="34" charset="0"/>
                <a:ea typeface="Lato" pitchFamily="34" charset="-122"/>
                <a:cs typeface="Lato" pitchFamily="34" charset="-120"/>
              </a:rPr>
              <a:t>, crucial for those with specific educational needs.</a:t>
            </a:r>
          </a:p>
          <a:p>
            <a:pPr marL="242900" indent="-242900" algn="l">
              <a:lnSpc>
                <a:spcPts val="1692"/>
              </a:lnSpc>
              <a:spcBef>
                <a:spcPts val="1125"/>
              </a:spcBef>
              <a:buSzPct val="100000"/>
              <a:buChar char="•"/>
            </a:pPr>
            <a:r>
              <a:rPr lang="en-US" sz="1243" kern="0" spc="25" dirty="0">
                <a:solidFill>
                  <a:srgbClr val="374151"/>
                </a:solidFill>
                <a:latin typeface="Lato" pitchFamily="34" charset="0"/>
                <a:ea typeface="Lato" pitchFamily="34" charset="-122"/>
                <a:cs typeface="Lato" pitchFamily="34" charset="-120"/>
              </a:rPr>
              <a:t>It can aid in communication for students with speech disorders and increase engagement for those with ADHD or autism </a:t>
            </a:r>
            <a:r>
              <a:rPr lang="en-US" sz="1243" b="1" kern="0" spc="25" dirty="0">
                <a:solidFill>
                  <a:srgbClr val="374151"/>
                </a:solidFill>
                <a:latin typeface="Lato" pitchFamily="34" charset="0"/>
                <a:ea typeface="Lato" pitchFamily="34" charset="-122"/>
                <a:cs typeface="Lato" pitchFamily="34" charset="-120"/>
              </a:rPr>
              <a:t>as an interactive tool</a:t>
            </a:r>
            <a:r>
              <a:rPr lang="en-US" sz="1243" kern="0" spc="25" dirty="0">
                <a:solidFill>
                  <a:srgbClr val="374151"/>
                </a:solidFill>
                <a:latin typeface="Lato" pitchFamily="34" charset="0"/>
                <a:ea typeface="Lato" pitchFamily="34" charset="-122"/>
                <a:cs typeface="Lato" pitchFamily="34" charset="-120"/>
              </a:rPr>
              <a:t>.</a:t>
            </a:r>
          </a:p>
          <a:p>
            <a:pPr marL="242900" indent="-242900" algn="l">
              <a:lnSpc>
                <a:spcPts val="1692"/>
              </a:lnSpc>
              <a:spcBef>
                <a:spcPts val="1125"/>
              </a:spcBef>
              <a:buSzPct val="100000"/>
              <a:buChar char="•"/>
            </a:pPr>
            <a:r>
              <a:rPr lang="en-US" sz="1243" kern="0" spc="25" dirty="0">
                <a:solidFill>
                  <a:srgbClr val="374151"/>
                </a:solidFill>
                <a:latin typeface="Lato" pitchFamily="34" charset="0"/>
                <a:ea typeface="Lato" pitchFamily="34" charset="-122"/>
                <a:cs typeface="Lato" pitchFamily="34" charset="-120"/>
              </a:rPr>
              <a:t>AI can also assist </a:t>
            </a:r>
            <a:r>
              <a:rPr lang="en-US" sz="1243" b="1" kern="0" spc="25" dirty="0">
                <a:solidFill>
                  <a:srgbClr val="374151"/>
                </a:solidFill>
                <a:latin typeface="Lato" pitchFamily="34" charset="0"/>
                <a:ea typeface="Lato" pitchFamily="34" charset="-122"/>
                <a:cs typeface="Lato" pitchFamily="34" charset="-120"/>
              </a:rPr>
              <a:t>in cognitive tasks and physical accessibility</a:t>
            </a:r>
            <a:r>
              <a:rPr lang="en-US" sz="1243" kern="0" spc="25" dirty="0">
                <a:solidFill>
                  <a:srgbClr val="374151"/>
                </a:solidFill>
                <a:latin typeface="Lato" pitchFamily="34" charset="0"/>
                <a:ea typeface="Lato" pitchFamily="34" charset="-122"/>
                <a:cs typeface="Lato" pitchFamily="34" charset="-120"/>
              </a:rPr>
              <a:t>, potentially benefiting students with cognitive and physical impairments.</a:t>
            </a:r>
          </a:p>
          <a:p>
            <a:pPr marL="242900" indent="-242900" algn="l">
              <a:lnSpc>
                <a:spcPts val="1692"/>
              </a:lnSpc>
              <a:spcBef>
                <a:spcPts val="1125"/>
              </a:spcBef>
              <a:buSzPct val="100000"/>
              <a:buChar char="•"/>
            </a:pPr>
            <a:r>
              <a:rPr lang="en-US" sz="1243" kern="0" spc="25" dirty="0">
                <a:solidFill>
                  <a:srgbClr val="374151"/>
                </a:solidFill>
                <a:latin typeface="Lato" pitchFamily="34" charset="0"/>
                <a:ea typeface="Lato" pitchFamily="34" charset="-122"/>
                <a:cs typeface="Lato" pitchFamily="34" charset="-120"/>
              </a:rPr>
              <a:t>Additionally, can provide </a:t>
            </a:r>
            <a:r>
              <a:rPr lang="en-US" sz="1243" b="1" kern="0" spc="25" dirty="0">
                <a:solidFill>
                  <a:srgbClr val="374151"/>
                </a:solidFill>
                <a:latin typeface="Lato" pitchFamily="34" charset="0"/>
                <a:ea typeface="Lato" pitchFamily="34" charset="-122"/>
                <a:cs typeface="Lato" pitchFamily="34" charset="-120"/>
              </a:rPr>
              <a:t>emotional support</a:t>
            </a:r>
            <a:r>
              <a:rPr lang="en-US" sz="1243" kern="0" spc="25" dirty="0">
                <a:solidFill>
                  <a:srgbClr val="374151"/>
                </a:solidFill>
                <a:latin typeface="Lato" pitchFamily="34" charset="0"/>
                <a:ea typeface="Lato" pitchFamily="34" charset="-122"/>
                <a:cs typeface="Lato" pitchFamily="34" charset="-120"/>
              </a:rPr>
              <a:t>, is available round-the-clock, and can help in monitoring and improving learning outcomes based on data analysis. Importantly,</a:t>
            </a:r>
          </a:p>
          <a:p>
            <a:pPr marL="242900" indent="-242900" algn="l">
              <a:lnSpc>
                <a:spcPts val="1692"/>
              </a:lnSpc>
              <a:spcBef>
                <a:spcPts val="1125"/>
              </a:spcBef>
              <a:buSzPct val="100000"/>
              <a:buChar char="•"/>
            </a:pPr>
            <a:r>
              <a:rPr lang="en-US" sz="1243" kern="0" spc="25" dirty="0">
                <a:solidFill>
                  <a:srgbClr val="374151"/>
                </a:solidFill>
                <a:latin typeface="Lato" pitchFamily="34" charset="0"/>
                <a:ea typeface="Lato" pitchFamily="34" charset="-122"/>
                <a:cs typeface="Lato" pitchFamily="34" charset="-120"/>
              </a:rPr>
              <a:t>AI use in education can </a:t>
            </a:r>
            <a:r>
              <a:rPr lang="en-US" sz="1243" b="1" kern="0" spc="25" dirty="0">
                <a:solidFill>
                  <a:srgbClr val="374151"/>
                </a:solidFill>
                <a:latin typeface="Lato" pitchFamily="34" charset="0"/>
                <a:ea typeface="Lato" pitchFamily="34" charset="-122"/>
                <a:cs typeface="Lato" pitchFamily="34" charset="-120"/>
              </a:rPr>
              <a:t>minimizes stigma</a:t>
            </a:r>
            <a:r>
              <a:rPr lang="en-US" sz="1243" kern="0" spc="25" dirty="0">
                <a:solidFill>
                  <a:srgbClr val="374151"/>
                </a:solidFill>
                <a:latin typeface="Lato" pitchFamily="34" charset="0"/>
                <a:ea typeface="Lato" pitchFamily="34" charset="-122"/>
                <a:cs typeface="Lato" pitchFamily="34" charset="-120"/>
              </a:rPr>
              <a:t> and offer a private learning environment.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0" y="0"/>
            <a:ext cx="6094476" cy="6856285"/>
          </a:xfrm>
          <a:prstGeom prst="rect">
            <a:avLst/>
          </a:prstGeom>
          <a:solidFill>
            <a:srgbClr val="000000"/>
          </a:solidFill>
        </p:spPr>
        <p:txBody>
          <a:bodyPr/>
          <a:lstStyle/>
          <a:p>
            <a:endParaRPr lang="en-GB"/>
          </a:p>
        </p:txBody>
      </p:sp>
      <p:sp>
        <p:nvSpPr>
          <p:cNvPr id="3" name="Object 2"/>
          <p:cNvSpPr/>
          <p:nvPr/>
        </p:nvSpPr>
        <p:spPr>
          <a:xfrm>
            <a:off x="476131" y="1137209"/>
            <a:ext cx="5656436" cy="406199"/>
          </a:xfrm>
          <a:prstGeom prst="rect">
            <a:avLst/>
          </a:prstGeom>
          <a:noFill/>
        </p:spPr>
        <p:txBody>
          <a:bodyPr wrap="square" lIns="0" tIns="0" rIns="0" bIns="0" rtlCol="0" anchor="t"/>
          <a:lstStyle/>
          <a:p>
            <a:pPr algn="l">
              <a:lnSpc>
                <a:spcPts val="3199"/>
              </a:lnSpc>
              <a:buNone/>
            </a:pPr>
            <a:r>
              <a:rPr lang="en-US" sz="3000" b="1" dirty="0">
                <a:solidFill>
                  <a:srgbClr val="FFFFFF"/>
                </a:solidFill>
                <a:latin typeface="Roboto" pitchFamily="34" charset="0"/>
                <a:ea typeface="Roboto" pitchFamily="34" charset="-122"/>
                <a:cs typeface="Roboto" pitchFamily="34" charset="-120"/>
              </a:rPr>
              <a:t>Ethical considerations</a:t>
            </a:r>
            <a:endParaRPr lang="en-US" dirty="0"/>
          </a:p>
        </p:txBody>
      </p:sp>
      <p:sp>
        <p:nvSpPr>
          <p:cNvPr id="4" name="Object 3"/>
          <p:cNvSpPr/>
          <p:nvPr/>
        </p:nvSpPr>
        <p:spPr>
          <a:xfrm>
            <a:off x="476131" y="1674791"/>
            <a:ext cx="5656436" cy="289845"/>
          </a:xfrm>
          <a:prstGeom prst="rect">
            <a:avLst/>
          </a:prstGeom>
          <a:noFill/>
        </p:spPr>
        <p:txBody>
          <a:bodyPr wrap="square" lIns="0" tIns="0" rIns="0" bIns="0" rtlCol="0" anchor="t"/>
          <a:lstStyle/>
          <a:p>
            <a:pPr algn="l">
              <a:lnSpc>
                <a:spcPts val="2284"/>
              </a:lnSpc>
              <a:spcBef>
                <a:spcPts val="1014"/>
              </a:spcBef>
              <a:buNone/>
            </a:pPr>
            <a:r>
              <a:rPr lang="en-US" sz="1594" kern="0" spc="32" dirty="0">
                <a:solidFill>
                  <a:srgbClr val="FFFFFF"/>
                </a:solidFill>
                <a:latin typeface="Lato" pitchFamily="34" charset="0"/>
                <a:ea typeface="Lato" pitchFamily="34" charset="-122"/>
                <a:cs typeface="Lato" pitchFamily="34" charset="-120"/>
              </a:rPr>
              <a:t>There are ethical considerations, for example,</a:t>
            </a:r>
            <a:endParaRPr lang="en-US" dirty="0"/>
          </a:p>
        </p:txBody>
      </p:sp>
      <p:sp>
        <p:nvSpPr>
          <p:cNvPr id="5" name="Object 4"/>
          <p:cNvSpPr/>
          <p:nvPr/>
        </p:nvSpPr>
        <p:spPr>
          <a:xfrm>
            <a:off x="476131" y="2105243"/>
            <a:ext cx="5656436" cy="289845"/>
          </a:xfrm>
          <a:prstGeom prst="rect">
            <a:avLst/>
          </a:prstGeom>
          <a:noFill/>
        </p:spPr>
        <p:txBody>
          <a:bodyPr wrap="square" lIns="0" tIns="0" rIns="0" bIns="0" rtlCol="0" anchor="t"/>
          <a:lstStyle/>
          <a:p>
            <a:pPr algn="l">
              <a:lnSpc>
                <a:spcPts val="2284"/>
              </a:lnSpc>
              <a:spcBef>
                <a:spcPts val="1086"/>
              </a:spcBef>
              <a:buNone/>
            </a:pPr>
            <a:r>
              <a:rPr lang="en-US" sz="1594" kern="0" spc="32" dirty="0">
                <a:solidFill>
                  <a:srgbClr val="FFFFFF"/>
                </a:solidFill>
                <a:latin typeface="Lato" pitchFamily="34" charset="0"/>
                <a:ea typeface="Lato" pitchFamily="34" charset="-122"/>
                <a:cs typeface="Lato" pitchFamily="34" charset="-120"/>
              </a:rPr>
              <a:t>data privacy,</a:t>
            </a:r>
            <a:endParaRPr lang="en-US" dirty="0"/>
          </a:p>
        </p:txBody>
      </p:sp>
      <p:sp>
        <p:nvSpPr>
          <p:cNvPr id="6" name="Object 5"/>
          <p:cNvSpPr/>
          <p:nvPr/>
        </p:nvSpPr>
        <p:spPr>
          <a:xfrm>
            <a:off x="476131" y="2535695"/>
            <a:ext cx="5656436" cy="289845"/>
          </a:xfrm>
          <a:prstGeom prst="rect">
            <a:avLst/>
          </a:prstGeom>
          <a:noFill/>
        </p:spPr>
        <p:txBody>
          <a:bodyPr wrap="square" lIns="0" tIns="0" rIns="0" bIns="0" rtlCol="0" anchor="t"/>
          <a:lstStyle/>
          <a:p>
            <a:pPr algn="l">
              <a:lnSpc>
                <a:spcPts val="2284"/>
              </a:lnSpc>
              <a:spcBef>
                <a:spcPts val="1086"/>
              </a:spcBef>
              <a:buNone/>
            </a:pPr>
            <a:r>
              <a:rPr lang="en-US" sz="1594" kern="0" spc="32" dirty="0">
                <a:solidFill>
                  <a:srgbClr val="FFFFFF"/>
                </a:solidFill>
                <a:latin typeface="Lato" pitchFamily="34" charset="0"/>
                <a:ea typeface="Lato" pitchFamily="34" charset="-122"/>
                <a:cs typeface="Lato" pitchFamily="34" charset="-120"/>
              </a:rPr>
              <a:t>issues of copyright</a:t>
            </a:r>
            <a:endParaRPr lang="en-US" dirty="0"/>
          </a:p>
        </p:txBody>
      </p:sp>
      <p:sp>
        <p:nvSpPr>
          <p:cNvPr id="7" name="Object 6"/>
          <p:cNvSpPr/>
          <p:nvPr/>
        </p:nvSpPr>
        <p:spPr>
          <a:xfrm>
            <a:off x="476131" y="2966147"/>
            <a:ext cx="5656436" cy="869534"/>
          </a:xfrm>
          <a:prstGeom prst="rect">
            <a:avLst/>
          </a:prstGeom>
          <a:noFill/>
        </p:spPr>
        <p:txBody>
          <a:bodyPr wrap="square" lIns="0" tIns="0" rIns="0" bIns="0" rtlCol="0" anchor="t"/>
          <a:lstStyle/>
          <a:p>
            <a:pPr algn="l">
              <a:lnSpc>
                <a:spcPts val="2284"/>
              </a:lnSpc>
              <a:spcBef>
                <a:spcPts val="1086"/>
              </a:spcBef>
              <a:buNone/>
            </a:pPr>
            <a:r>
              <a:rPr lang="en-US" sz="1594" kern="0" spc="32" dirty="0">
                <a:solidFill>
                  <a:srgbClr val="FFFFFF"/>
                </a:solidFill>
                <a:latin typeface="Lato" pitchFamily="34" charset="0"/>
                <a:ea typeface="Lato" pitchFamily="34" charset="-122"/>
                <a:cs typeface="Lato" pitchFamily="34" charset="-120"/>
              </a:rPr>
              <a:t>and the level of human oversight in AI powered applications and automated decision-making systems.</a:t>
            </a:r>
            <a:endParaRPr lang="en-US" dirty="0"/>
          </a:p>
        </p:txBody>
      </p:sp>
      <p:sp>
        <p:nvSpPr>
          <p:cNvPr id="8" name="Object 7"/>
          <p:cNvSpPr/>
          <p:nvPr/>
        </p:nvSpPr>
        <p:spPr>
          <a:xfrm>
            <a:off x="476131" y="3976288"/>
            <a:ext cx="5656436" cy="1739068"/>
          </a:xfrm>
          <a:prstGeom prst="rect">
            <a:avLst/>
          </a:prstGeom>
          <a:noFill/>
        </p:spPr>
        <p:txBody>
          <a:bodyPr wrap="square" lIns="0" tIns="0" rIns="0" bIns="0" rtlCol="0" anchor="t"/>
          <a:lstStyle/>
          <a:p>
            <a:pPr algn="l">
              <a:lnSpc>
                <a:spcPts val="2284"/>
              </a:lnSpc>
              <a:spcBef>
                <a:spcPts val="1086"/>
              </a:spcBef>
              <a:buNone/>
            </a:pPr>
            <a:r>
              <a:rPr lang="en-US" sz="1594" kern="0" spc="32" dirty="0">
                <a:solidFill>
                  <a:srgbClr val="FFFFFF"/>
                </a:solidFill>
                <a:latin typeface="Lato" pitchFamily="34" charset="0"/>
                <a:ea typeface="Lato" pitchFamily="34" charset="-122"/>
                <a:cs typeface="Lato" pitchFamily="34" charset="-120"/>
              </a:rPr>
              <a:t>The nature of the technology does not make it easy to understand the legality of the processing of personal data and copyrighted material, the laws on which are in reference to print and replication technologies rather than the large language model deep learning processes of generative AI.</a:t>
            </a:r>
            <a:endParaRPr lang="en-US" dirty="0"/>
          </a:p>
        </p:txBody>
      </p:sp>
      <p:pic>
        <p:nvPicPr>
          <p:cNvPr id="9" name="Object 8" descr="preencoded.png"/>
          <p:cNvPicPr>
            <a:picLocks noChangeAspect="1"/>
          </p:cNvPicPr>
          <p:nvPr/>
        </p:nvPicPr>
        <p:blipFill rotWithShape="1">
          <a:blip r:embed="rId3"/>
          <a:srcRect r="35815" b="1655"/>
          <a:stretch/>
        </p:blipFill>
        <p:spPr>
          <a:xfrm>
            <a:off x="6608698" y="726655"/>
            <a:ext cx="5008121" cy="50993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7F8"/>
        </a:solidFill>
        <a:effectLst/>
      </p:bgPr>
    </p:bg>
    <p:spTree>
      <p:nvGrpSpPr>
        <p:cNvPr id="1" name=""/>
        <p:cNvGrpSpPr/>
        <p:nvPr/>
      </p:nvGrpSpPr>
      <p:grpSpPr>
        <a:xfrm>
          <a:off x="0" y="0"/>
          <a:ext cx="0" cy="0"/>
          <a:chOff x="0" y="0"/>
          <a:chExt cx="0" cy="0"/>
        </a:xfrm>
      </p:grpSpPr>
      <p:sp>
        <p:nvSpPr>
          <p:cNvPr id="2" name="Object 1"/>
          <p:cNvSpPr/>
          <p:nvPr/>
        </p:nvSpPr>
        <p:spPr>
          <a:xfrm>
            <a:off x="6535564" y="2189095"/>
            <a:ext cx="5656436" cy="406199"/>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What is generative AI?</a:t>
            </a:r>
            <a:endParaRPr lang="en-US" dirty="0"/>
          </a:p>
        </p:txBody>
      </p:sp>
      <p:pic>
        <p:nvPicPr>
          <p:cNvPr id="3" name="Object 2" descr="preencoded.png"/>
          <p:cNvPicPr>
            <a:picLocks noChangeAspect="1"/>
          </p:cNvPicPr>
          <p:nvPr/>
        </p:nvPicPr>
        <p:blipFill>
          <a:blip r:embed="rId3"/>
          <a:srcRect l="-148" t="-19852" r="-148" b="-19852"/>
          <a:stretch/>
        </p:blipFill>
        <p:spPr>
          <a:xfrm>
            <a:off x="925418" y="0"/>
            <a:ext cx="6797407" cy="5705156"/>
          </a:xfrm>
          <a:prstGeom prst="rect">
            <a:avLst/>
          </a:prstGeom>
        </p:spPr>
      </p:pic>
      <p:sp>
        <p:nvSpPr>
          <p:cNvPr id="4" name="Object 3"/>
          <p:cNvSpPr/>
          <p:nvPr/>
        </p:nvSpPr>
        <p:spPr>
          <a:xfrm>
            <a:off x="-19045" y="5123169"/>
            <a:ext cx="6142089" cy="1742639"/>
          </a:xfrm>
          <a:prstGeom prst="rect">
            <a:avLst/>
          </a:prstGeom>
          <a:solidFill>
            <a:srgbClr val="FFFFFF"/>
          </a:solidFill>
        </p:spPr>
        <p:txBody>
          <a:bodyPr/>
          <a:lstStyle/>
          <a:p>
            <a:endParaRPr lang="en-GB"/>
          </a:p>
        </p:txBody>
      </p:sp>
      <p:sp>
        <p:nvSpPr>
          <p:cNvPr id="5" name="Object 4"/>
          <p:cNvSpPr/>
          <p:nvPr/>
        </p:nvSpPr>
        <p:spPr>
          <a:xfrm>
            <a:off x="171408" y="5195035"/>
            <a:ext cx="5733634" cy="1623755"/>
          </a:xfrm>
          <a:prstGeom prst="rect">
            <a:avLst/>
          </a:prstGeom>
          <a:noFill/>
        </p:spPr>
        <p:txBody>
          <a:bodyPr wrap="square" lIns="0" tIns="0" rIns="0" bIns="0" rtlCol="0" anchor="t"/>
          <a:lstStyle/>
          <a:p>
            <a:pPr algn="l">
              <a:lnSpc>
                <a:spcPts val="1827"/>
              </a:lnSpc>
              <a:buNone/>
            </a:pPr>
            <a:r>
              <a:rPr lang="en-US" sz="1275" kern="0" spc="26" dirty="0">
                <a:solidFill>
                  <a:srgbClr val="000000">
                    <a:alpha val="80000"/>
                  </a:srgbClr>
                </a:solidFill>
                <a:latin typeface="Lato" pitchFamily="34" charset="0"/>
                <a:ea typeface="Lato" pitchFamily="34" charset="-122"/>
                <a:cs typeface="Lato" pitchFamily="34" charset="-120"/>
              </a:rPr>
              <a:t>The image created visualizes the concept of generative AI, like GPT-4, processing text. It depicts a digital brain with different sections that light up, each representing a level of text analysis, from words to paragraphs and documents. The brain is surrounded by floating texts at various layers, showing connections that symbolize relationships between these elements. This representation captures the multi-layered and complex process of text analysis by an AI system.</a:t>
            </a:r>
            <a:endParaRPr lang="en-US" dirty="0"/>
          </a:p>
        </p:txBody>
      </p:sp>
      <p:sp>
        <p:nvSpPr>
          <p:cNvPr id="6" name="Object 5"/>
          <p:cNvSpPr/>
          <p:nvPr/>
        </p:nvSpPr>
        <p:spPr>
          <a:xfrm>
            <a:off x="6570607" y="3004386"/>
            <a:ext cx="5142214" cy="1885479"/>
          </a:xfrm>
          <a:prstGeom prst="rect">
            <a:avLst/>
          </a:prstGeom>
          <a:noFill/>
          <a:ln w="25400">
            <a:solidFill>
              <a:srgbClr val="0F3332"/>
            </a:solidFill>
            <a:prstDash val="solid"/>
            <a:miter lim="800000"/>
          </a:ln>
        </p:spPr>
        <p:txBody>
          <a:bodyPr/>
          <a:lstStyle/>
          <a:p>
            <a:endParaRPr lang="en-GB"/>
          </a:p>
        </p:txBody>
      </p:sp>
      <p:sp>
        <p:nvSpPr>
          <p:cNvPr id="7" name="Object 6"/>
          <p:cNvSpPr/>
          <p:nvPr/>
        </p:nvSpPr>
        <p:spPr>
          <a:xfrm>
            <a:off x="6856286" y="3213289"/>
            <a:ext cx="4634307" cy="1449224"/>
          </a:xfrm>
          <a:prstGeom prst="rect">
            <a:avLst/>
          </a:prstGeom>
          <a:noFill/>
        </p:spPr>
        <p:txBody>
          <a:bodyPr wrap="square" lIns="0" tIns="0" rIns="0" bIns="0" rtlCol="0" anchor="t"/>
          <a:lstStyle/>
          <a:p>
            <a:pPr algn="l">
              <a:lnSpc>
                <a:spcPts val="2284"/>
              </a:lnSpc>
              <a:buNone/>
            </a:pPr>
            <a:r>
              <a:rPr lang="en-US" sz="1594" kern="0" spc="32" dirty="0">
                <a:solidFill>
                  <a:srgbClr val="374151"/>
                </a:solidFill>
                <a:latin typeface="Lato" pitchFamily="34" charset="0"/>
                <a:ea typeface="Lato" pitchFamily="34" charset="-122"/>
                <a:cs typeface="Lato" pitchFamily="34" charset="-120"/>
              </a:rPr>
              <a:t>Generative AI works through the identification of patterns in text (or images and multimedia). To explain the significance of this and how it works, I will focus on text but the same principles apply to images and multimedia.</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476131" y="418251"/>
            <a:ext cx="12188952" cy="406199"/>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How generative AI works</a:t>
            </a:r>
            <a:endParaRPr lang="en-US" dirty="0"/>
          </a:p>
        </p:txBody>
      </p:sp>
      <p:pic>
        <p:nvPicPr>
          <p:cNvPr id="3" name="Object 2" descr="preencoded.png"/>
          <p:cNvPicPr>
            <a:picLocks noChangeAspect="1"/>
          </p:cNvPicPr>
          <p:nvPr/>
        </p:nvPicPr>
        <p:blipFill>
          <a:blip r:embed="rId3"/>
          <a:srcRect l="9194" t="14188" r="9194" b="14188"/>
          <a:stretch/>
        </p:blipFill>
        <p:spPr>
          <a:xfrm>
            <a:off x="7698622" y="1514096"/>
            <a:ext cx="4014199" cy="3485278"/>
          </a:xfrm>
          <a:prstGeom prst="rect">
            <a:avLst/>
          </a:prstGeom>
        </p:spPr>
      </p:pic>
      <p:sp>
        <p:nvSpPr>
          <p:cNvPr id="4" name="Object 3"/>
          <p:cNvSpPr/>
          <p:nvPr/>
        </p:nvSpPr>
        <p:spPr>
          <a:xfrm>
            <a:off x="7679577" y="4999375"/>
            <a:ext cx="4052290" cy="1380780"/>
          </a:xfrm>
          <a:prstGeom prst="rect">
            <a:avLst/>
          </a:prstGeom>
          <a:solidFill>
            <a:srgbClr val="FFFFFF"/>
          </a:solidFill>
        </p:spPr>
        <p:txBody>
          <a:bodyPr/>
          <a:lstStyle/>
          <a:p>
            <a:endParaRPr lang="en-GB"/>
          </a:p>
        </p:txBody>
      </p:sp>
      <p:sp>
        <p:nvSpPr>
          <p:cNvPr id="5" name="Object 4"/>
          <p:cNvSpPr/>
          <p:nvPr/>
        </p:nvSpPr>
        <p:spPr>
          <a:xfrm>
            <a:off x="7686466" y="5088203"/>
            <a:ext cx="4038394" cy="1233179"/>
          </a:xfrm>
          <a:prstGeom prst="rect">
            <a:avLst/>
          </a:prstGeom>
          <a:noFill/>
        </p:spPr>
        <p:txBody>
          <a:bodyPr wrap="square" lIns="0" tIns="0" rIns="0" bIns="0" rtlCol="0" anchor="t"/>
          <a:lstStyle/>
          <a:p>
            <a:pPr algn="ctr">
              <a:lnSpc>
                <a:spcPts val="1388"/>
              </a:lnSpc>
              <a:buNone/>
            </a:pPr>
            <a:r>
              <a:rPr lang="en-US" sz="1020" kern="0" spc="20" dirty="0">
                <a:solidFill>
                  <a:srgbClr val="374151"/>
                </a:solidFill>
                <a:latin typeface="Lato" pitchFamily="34" charset="0"/>
                <a:ea typeface="Lato" pitchFamily="34" charset="-122"/>
                <a:cs typeface="Lato" pitchFamily="34" charset="-120"/>
              </a:rPr>
              <a:t>THE GENERATED IMAGE FEATURES A PARTIALLY COMPLETED JIGSAW PUZZLE WITH PUZZLE PIECES REPRESENTING VARIOUS WORDS. THIS ILLUSTRATES THE NEURAL NETWORK'S LEARNING PROCESS, WHERE IT IDENTIFIES AND ASSOCIATES WORDS IN CONTEXT, LIKE HOW PIECES OF A PUZZLE ARE CONNECTED TO FORM A COMPLETE PICTURE.</a:t>
            </a:r>
            <a:endParaRPr lang="en-US" dirty="0"/>
          </a:p>
        </p:txBody>
      </p:sp>
      <p:sp>
        <p:nvSpPr>
          <p:cNvPr id="6" name="Object 5"/>
          <p:cNvSpPr/>
          <p:nvPr/>
        </p:nvSpPr>
        <p:spPr>
          <a:xfrm>
            <a:off x="571357" y="1500408"/>
            <a:ext cx="6644691" cy="4872903"/>
          </a:xfrm>
          <a:prstGeom prst="rect">
            <a:avLst/>
          </a:prstGeom>
          <a:noFill/>
        </p:spPr>
        <p:txBody>
          <a:bodyPr wrap="square" lIns="0" tIns="0" rIns="0" bIns="0" rtlCol="0" anchor="t"/>
          <a:lstStyle/>
          <a:p>
            <a:pPr marL="242900" indent="-242900" algn="l">
              <a:lnSpc>
                <a:spcPts val="2656"/>
              </a:lnSpc>
              <a:buSzPct val="100000"/>
              <a:buChar char="•"/>
            </a:pPr>
            <a:r>
              <a:rPr lang="en-US" sz="1951" kern="0" spc="39" dirty="0">
                <a:solidFill>
                  <a:srgbClr val="374151"/>
                </a:solidFill>
                <a:latin typeface="Lato" pitchFamily="34" charset="0"/>
                <a:ea typeface="Lato" pitchFamily="34" charset="-122"/>
                <a:cs typeface="Lato" pitchFamily="34" charset="-120"/>
              </a:rPr>
              <a:t>During its training  (GPT-4 involves around 300 billion words from publicly available text on the internet in multiple languages) layers or neural networks identify distinct entities iteratively but always in relationship to other entities.</a:t>
            </a:r>
          </a:p>
          <a:p>
            <a:pPr marL="242900" indent="-242900" algn="l">
              <a:lnSpc>
                <a:spcPts val="2656"/>
              </a:lnSpc>
              <a:spcBef>
                <a:spcPts val="1891"/>
              </a:spcBef>
              <a:buSzPct val="100000"/>
              <a:buChar char="•"/>
            </a:pPr>
            <a:r>
              <a:rPr lang="en-US" sz="1951" kern="0" spc="39" dirty="0">
                <a:solidFill>
                  <a:srgbClr val="374151"/>
                </a:solidFill>
                <a:latin typeface="Lato" pitchFamily="34" charset="0"/>
                <a:ea typeface="Lato" pitchFamily="34" charset="-122"/>
                <a:cs typeface="Lato" pitchFamily="34" charset="-120"/>
              </a:rPr>
              <a:t>The easiest way to understand this is at the word level, although the same process is taking place at sentence, paragraph, document and discourse level. The identification of a word symbol has a relationship to other words.</a:t>
            </a:r>
          </a:p>
          <a:p>
            <a:pPr marL="242900" indent="-242900" algn="l">
              <a:lnSpc>
                <a:spcPts val="2656"/>
              </a:lnSpc>
              <a:spcBef>
                <a:spcPts val="1891"/>
              </a:spcBef>
              <a:buSzPct val="100000"/>
              <a:buChar char="•"/>
            </a:pPr>
            <a:r>
              <a:rPr lang="en-US" sz="1951" kern="0" spc="39" dirty="0">
                <a:solidFill>
                  <a:srgbClr val="374151"/>
                </a:solidFill>
                <a:latin typeface="Lato" pitchFamily="34" charset="0"/>
                <a:ea typeface="Lato" pitchFamily="34" charset="-122"/>
                <a:cs typeface="Lato" pitchFamily="34" charset="-120"/>
              </a:rPr>
              <a:t>The model in the large language model thus has a probabilistic relationship between words that is dependent on context.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0" y="0"/>
            <a:ext cx="0" cy="274320"/>
          </a:xfrm>
          <a:prstGeom prst="rect">
            <a:avLst/>
          </a:prstGeom>
          <a:noFill/>
        </p:spPr>
        <p:txBody>
          <a:bodyPr/>
          <a:lstStyle/>
          <a:p>
            <a:endParaRPr lang="en-GB"/>
          </a:p>
        </p:txBody>
      </p:sp>
      <p:sp>
        <p:nvSpPr>
          <p:cNvPr id="3" name="Object 2"/>
          <p:cNvSpPr/>
          <p:nvPr/>
        </p:nvSpPr>
        <p:spPr>
          <a:xfrm>
            <a:off x="476131" y="418251"/>
            <a:ext cx="12188952" cy="406199"/>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What this means in practice</a:t>
            </a:r>
            <a:endParaRPr lang="en-US" dirty="0"/>
          </a:p>
        </p:txBody>
      </p:sp>
      <p:pic>
        <p:nvPicPr>
          <p:cNvPr id="4" name="Object 3" descr="preencoded.png"/>
          <p:cNvPicPr>
            <a:picLocks noChangeAspect="1"/>
          </p:cNvPicPr>
          <p:nvPr/>
        </p:nvPicPr>
        <p:blipFill>
          <a:blip r:embed="rId3"/>
          <a:srcRect l="13485" r="13485"/>
          <a:stretch/>
        </p:blipFill>
        <p:spPr>
          <a:xfrm>
            <a:off x="1588835" y="1425961"/>
            <a:ext cx="6103999" cy="4875581"/>
          </a:xfrm>
          <a:prstGeom prst="rect">
            <a:avLst/>
          </a:prstGeom>
        </p:spPr>
      </p:pic>
      <p:sp>
        <p:nvSpPr>
          <p:cNvPr id="5" name="Object 4"/>
          <p:cNvSpPr/>
          <p:nvPr/>
        </p:nvSpPr>
        <p:spPr>
          <a:xfrm>
            <a:off x="6096000" y="2320886"/>
            <a:ext cx="4608947" cy="2783878"/>
          </a:xfrm>
          <a:prstGeom prst="rect">
            <a:avLst/>
          </a:prstGeom>
          <a:noFill/>
        </p:spPr>
        <p:txBody>
          <a:bodyPr wrap="square" lIns="0" tIns="0" rIns="0" bIns="0" rtlCol="0" anchor="t"/>
          <a:lstStyle/>
          <a:p>
            <a:pPr algn="l">
              <a:lnSpc>
                <a:spcPts val="2192"/>
              </a:lnSpc>
              <a:buNone/>
            </a:pPr>
            <a:r>
              <a:rPr lang="en-US" sz="1530" kern="0" spc="31" dirty="0">
                <a:solidFill>
                  <a:srgbClr val="374151"/>
                </a:solidFill>
                <a:latin typeface="Lato" pitchFamily="34" charset="0"/>
                <a:ea typeface="Lato" pitchFamily="34" charset="-122"/>
                <a:cs typeface="Lato" pitchFamily="34" charset="-120"/>
              </a:rPr>
              <a:t>This means that when a prompt is introduced, the generative AI is looking for the most plausible response based on the probabilistic relationship between words as well as other features of the text. What this means is that generative AI is a powerful translator it can take a text prompt and transform the text in a way defined by the prompt instruction to another form while retaining the meaning of the original.</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4189954" y="0"/>
            <a:ext cx="0" cy="274320"/>
          </a:xfrm>
          <a:prstGeom prst="rect">
            <a:avLst/>
          </a:prstGeom>
          <a:noFill/>
        </p:spPr>
        <p:txBody>
          <a:bodyPr/>
          <a:lstStyle/>
          <a:p>
            <a:endParaRPr lang="en-GB"/>
          </a:p>
        </p:txBody>
      </p:sp>
      <p:sp>
        <p:nvSpPr>
          <p:cNvPr id="3" name="Object 2"/>
          <p:cNvSpPr/>
          <p:nvPr/>
        </p:nvSpPr>
        <p:spPr>
          <a:xfrm>
            <a:off x="4666083" y="418251"/>
            <a:ext cx="7751412" cy="406199"/>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The universal translator</a:t>
            </a:r>
            <a:endParaRPr lang="en-US" dirty="0"/>
          </a:p>
        </p:txBody>
      </p:sp>
      <p:pic>
        <p:nvPicPr>
          <p:cNvPr id="4" name="Object 3" descr="preencoded.png"/>
          <p:cNvPicPr>
            <a:picLocks noChangeAspect="1"/>
          </p:cNvPicPr>
          <p:nvPr/>
        </p:nvPicPr>
        <p:blipFill>
          <a:blip r:embed="rId3"/>
          <a:srcRect l="-2659" t="-37023" r="-2659" b="-37023"/>
          <a:stretch/>
        </p:blipFill>
        <p:spPr>
          <a:xfrm>
            <a:off x="0" y="0"/>
            <a:ext cx="4199475" cy="6865808"/>
          </a:xfrm>
          <a:prstGeom prst="rect">
            <a:avLst/>
          </a:prstGeom>
        </p:spPr>
      </p:pic>
      <p:sp>
        <p:nvSpPr>
          <p:cNvPr id="5" name="Object 4"/>
          <p:cNvSpPr/>
          <p:nvPr/>
        </p:nvSpPr>
        <p:spPr>
          <a:xfrm>
            <a:off x="4951762" y="1715708"/>
            <a:ext cx="7122919" cy="634444"/>
          </a:xfrm>
          <a:prstGeom prst="rect">
            <a:avLst/>
          </a:prstGeom>
          <a:noFill/>
        </p:spPr>
        <p:txBody>
          <a:bodyPr wrap="square" lIns="0" tIns="0" rIns="0" bIns="0" rtlCol="0" anchor="t"/>
          <a:lstStyle/>
          <a:p>
            <a:pPr algn="l">
              <a:lnSpc>
                <a:spcPts val="2500"/>
              </a:lnSpc>
              <a:buNone/>
            </a:pPr>
            <a:r>
              <a:rPr lang="en-US" sz="1744" kern="0" spc="35" dirty="0">
                <a:solidFill>
                  <a:srgbClr val="374151"/>
                </a:solidFill>
                <a:latin typeface="Lato" pitchFamily="34" charset="0"/>
                <a:ea typeface="Lato" pitchFamily="34" charset="-122"/>
                <a:cs typeface="Lato" pitchFamily="34" charset="-120"/>
              </a:rPr>
              <a:t>This underlies the potential of the technology, not as an information or knowledge tool, but one that works on meaning.</a:t>
            </a:r>
            <a:endParaRPr lang="en-US" dirty="0"/>
          </a:p>
        </p:txBody>
      </p:sp>
      <p:sp>
        <p:nvSpPr>
          <p:cNvPr id="6" name="Object 5"/>
          <p:cNvSpPr/>
          <p:nvPr/>
        </p:nvSpPr>
        <p:spPr>
          <a:xfrm>
            <a:off x="4951762" y="2517096"/>
            <a:ext cx="7122919" cy="634444"/>
          </a:xfrm>
          <a:prstGeom prst="rect">
            <a:avLst/>
          </a:prstGeom>
          <a:noFill/>
        </p:spPr>
        <p:txBody>
          <a:bodyPr wrap="square" lIns="0" tIns="0" rIns="0" bIns="0" rtlCol="0" anchor="t"/>
          <a:lstStyle/>
          <a:p>
            <a:pPr algn="l">
              <a:lnSpc>
                <a:spcPts val="2500"/>
              </a:lnSpc>
              <a:spcBef>
                <a:spcPts val="1289"/>
              </a:spcBef>
              <a:buNone/>
            </a:pPr>
            <a:r>
              <a:rPr lang="en-US" sz="1744" kern="0" spc="35" dirty="0">
                <a:solidFill>
                  <a:srgbClr val="374151"/>
                </a:solidFill>
                <a:latin typeface="Lato" pitchFamily="34" charset="0"/>
                <a:ea typeface="Lato" pitchFamily="34" charset="-122"/>
                <a:cs typeface="Lato" pitchFamily="34" charset="-120"/>
              </a:rPr>
              <a:t>For instance, the capacity to take an interpretative role underpins the potential for inclusion for disabled students.</a:t>
            </a:r>
            <a:endParaRPr lang="en-US" dirty="0"/>
          </a:p>
        </p:txBody>
      </p:sp>
      <p:sp>
        <p:nvSpPr>
          <p:cNvPr id="7" name="Object 6"/>
          <p:cNvSpPr/>
          <p:nvPr/>
        </p:nvSpPr>
        <p:spPr>
          <a:xfrm>
            <a:off x="4951762" y="3318484"/>
            <a:ext cx="7122919" cy="1268889"/>
          </a:xfrm>
          <a:prstGeom prst="rect">
            <a:avLst/>
          </a:prstGeom>
          <a:noFill/>
        </p:spPr>
        <p:txBody>
          <a:bodyPr wrap="square" lIns="0" tIns="0" rIns="0" bIns="0" rtlCol="0" anchor="t"/>
          <a:lstStyle/>
          <a:p>
            <a:pPr algn="l">
              <a:lnSpc>
                <a:spcPts val="2500"/>
              </a:lnSpc>
              <a:spcBef>
                <a:spcPts val="1289"/>
              </a:spcBef>
              <a:buNone/>
            </a:pPr>
            <a:r>
              <a:rPr lang="en-US" sz="1744" kern="0" spc="35" dirty="0">
                <a:solidFill>
                  <a:srgbClr val="374151"/>
                </a:solidFill>
                <a:latin typeface="Lato" pitchFamily="34" charset="0"/>
                <a:ea typeface="Lato" pitchFamily="34" charset="-122"/>
                <a:cs typeface="Lato" pitchFamily="34" charset="-120"/>
              </a:rPr>
              <a:t>One of the central ideas is that it assists in taking a set of individualised thoughts and meanings and help the student consider and reflect on the meaning of their ideas from the perspective of other audiences.</a:t>
            </a:r>
            <a:endParaRPr lang="en-US" dirty="0"/>
          </a:p>
        </p:txBody>
      </p:sp>
      <p:sp>
        <p:nvSpPr>
          <p:cNvPr id="8" name="Object 7"/>
          <p:cNvSpPr/>
          <p:nvPr/>
        </p:nvSpPr>
        <p:spPr>
          <a:xfrm>
            <a:off x="4951762" y="4754316"/>
            <a:ext cx="7122919" cy="951667"/>
          </a:xfrm>
          <a:prstGeom prst="rect">
            <a:avLst/>
          </a:prstGeom>
          <a:noFill/>
        </p:spPr>
        <p:txBody>
          <a:bodyPr wrap="square" lIns="0" tIns="0" rIns="0" bIns="0" rtlCol="0" anchor="t"/>
          <a:lstStyle/>
          <a:p>
            <a:pPr algn="l">
              <a:lnSpc>
                <a:spcPts val="2500"/>
              </a:lnSpc>
              <a:spcBef>
                <a:spcPts val="1289"/>
              </a:spcBef>
              <a:buNone/>
            </a:pPr>
            <a:r>
              <a:rPr lang="en-US" sz="1744" kern="0" spc="35" dirty="0">
                <a:solidFill>
                  <a:srgbClr val="374151"/>
                </a:solidFill>
                <a:latin typeface="Lato" pitchFamily="34" charset="0"/>
                <a:ea typeface="Lato" pitchFamily="34" charset="-122"/>
                <a:cs typeface="Lato" pitchFamily="34" charset="-120"/>
              </a:rPr>
              <a:t>This is the universal translator principle that also allows some roughly drafted ideas to be developed into a form suitable for assessment.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476131" y="418251"/>
            <a:ext cx="12188952" cy="406199"/>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The integration challenge</a:t>
            </a:r>
            <a:endParaRPr lang="en-US" dirty="0"/>
          </a:p>
        </p:txBody>
      </p:sp>
      <p:pic>
        <p:nvPicPr>
          <p:cNvPr id="3" name="Object 2" descr="preencoded.png"/>
          <p:cNvPicPr>
            <a:picLocks noChangeAspect="1"/>
          </p:cNvPicPr>
          <p:nvPr/>
        </p:nvPicPr>
        <p:blipFill>
          <a:blip r:embed="rId3"/>
          <a:srcRect l="175" t="175" r="175" b="175"/>
          <a:stretch/>
        </p:blipFill>
        <p:spPr>
          <a:xfrm>
            <a:off x="476131" y="1963452"/>
            <a:ext cx="5609422" cy="3967348"/>
          </a:xfrm>
          <a:prstGeom prst="rect">
            <a:avLst/>
          </a:prstGeom>
        </p:spPr>
      </p:pic>
      <p:sp>
        <p:nvSpPr>
          <p:cNvPr id="4" name="Object 3"/>
          <p:cNvSpPr/>
          <p:nvPr/>
        </p:nvSpPr>
        <p:spPr>
          <a:xfrm>
            <a:off x="6561684" y="1438213"/>
            <a:ext cx="5561343" cy="4999375"/>
          </a:xfrm>
          <a:prstGeom prst="rect">
            <a:avLst/>
          </a:prstGeom>
          <a:noFill/>
        </p:spPr>
        <p:txBody>
          <a:bodyPr wrap="square" lIns="0" tIns="0" rIns="0" bIns="0" rtlCol="0" anchor="t"/>
          <a:lstStyle/>
          <a:p>
            <a:pPr algn="l">
              <a:lnSpc>
                <a:spcPts val="2812"/>
              </a:lnSpc>
              <a:buNone/>
            </a:pPr>
            <a:r>
              <a:rPr lang="en-US" sz="2066" kern="0" spc="41" dirty="0">
                <a:solidFill>
                  <a:srgbClr val="374151"/>
                </a:solidFill>
                <a:latin typeface="Lato" pitchFamily="34" charset="0"/>
                <a:ea typeface="Lato" pitchFamily="34" charset="-122"/>
                <a:cs typeface="Lato" pitchFamily="34" charset="-120"/>
              </a:rPr>
              <a:t>The big challenge lies in developing the capacity in educational contexts to take advantage of the potential benefits of the technology. Much guidance is highly generic and does not always fully comprehend the technology, which is not a criticism of individuals and groups, but a reality of this technology. We can explain its technical architecture and imagine what its capabilities are but until we use the technology in educational contexts, it is not easy to understand the technology and what it might do. Neither can we develop guidance.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476131" y="418251"/>
            <a:ext cx="12188952" cy="406199"/>
          </a:xfrm>
          <a:prstGeom prst="rect">
            <a:avLst/>
          </a:prstGeom>
          <a:noFill/>
        </p:spPr>
        <p:txBody>
          <a:bodyPr wrap="square" lIns="0" tIns="0" rIns="0" bIns="0" rtlCol="0" anchor="t"/>
          <a:lstStyle/>
          <a:p>
            <a:pPr algn="l">
              <a:lnSpc>
                <a:spcPts val="3199"/>
              </a:lnSpc>
              <a:buNone/>
            </a:pPr>
            <a:r>
              <a:rPr lang="en-US" sz="3000" b="1" dirty="0">
                <a:solidFill>
                  <a:srgbClr val="0F3332"/>
                </a:solidFill>
                <a:latin typeface="Roboto" pitchFamily="34" charset="0"/>
                <a:ea typeface="Roboto" pitchFamily="34" charset="-122"/>
                <a:cs typeface="Roboto" pitchFamily="34" charset="-120"/>
              </a:rPr>
              <a:t>Effective integration and learning with generative AI </a:t>
            </a:r>
            <a:endParaRPr lang="en-US" dirty="0"/>
          </a:p>
        </p:txBody>
      </p:sp>
      <p:sp>
        <p:nvSpPr>
          <p:cNvPr id="3" name="Object 2"/>
          <p:cNvSpPr/>
          <p:nvPr/>
        </p:nvSpPr>
        <p:spPr>
          <a:xfrm>
            <a:off x="666583" y="1887859"/>
            <a:ext cx="5271509" cy="4454205"/>
          </a:xfrm>
          <a:prstGeom prst="rect">
            <a:avLst/>
          </a:prstGeom>
          <a:noFill/>
        </p:spPr>
        <p:txBody>
          <a:bodyPr wrap="square" lIns="0" tIns="0" rIns="0" bIns="0" rtlCol="0" anchor="t"/>
          <a:lstStyle/>
          <a:p>
            <a:pPr algn="l">
              <a:lnSpc>
                <a:spcPts val="2192"/>
              </a:lnSpc>
              <a:buNone/>
            </a:pPr>
            <a:r>
              <a:rPr lang="en-US" sz="1530" kern="0" spc="31" dirty="0">
                <a:solidFill>
                  <a:srgbClr val="374151"/>
                </a:solidFill>
                <a:latin typeface="Lato" pitchFamily="34" charset="0"/>
                <a:ea typeface="Lato" pitchFamily="34" charset="-122"/>
                <a:cs typeface="Lato" pitchFamily="34" charset="-120"/>
              </a:rPr>
              <a:t>This underscores the importance of practitioners in inclusion, accessibility, and disability sectors having access to resources and opportunities to work with students using new technologies like ChatGPT. It emphasizes starting with basic applications, such as employing ChatGPT to explore various methods of developing and articulating ideas. This approach facilitates a gradual understanding of the technology's potential in enhancing communication and learning for students with disabilities. The focus on starting simply is crucial, allowing practitioners and students alike to acclimate to the technology and discover innovative ways to use it in educational and communicative contexts. This can lead to more effective and personalized learning experiences for students with disabilities, aligning with their unique needs and abilities.</a:t>
            </a:r>
            <a:endParaRPr lang="en-US" dirty="0"/>
          </a:p>
        </p:txBody>
      </p:sp>
      <p:pic>
        <p:nvPicPr>
          <p:cNvPr id="4" name="Object 3" descr="preencoded.png"/>
          <p:cNvPicPr>
            <a:picLocks noChangeAspect="1"/>
          </p:cNvPicPr>
          <p:nvPr/>
        </p:nvPicPr>
        <p:blipFill>
          <a:blip r:embed="rId3"/>
          <a:srcRect t="8387" b="8387"/>
          <a:stretch/>
        </p:blipFill>
        <p:spPr>
          <a:xfrm>
            <a:off x="6094476" y="1771207"/>
            <a:ext cx="5714874" cy="470549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1199</Words>
  <Application>Microsoft Macintosh PowerPoint</Application>
  <PresentationFormat>Widescreen</PresentationFormat>
  <Paragraphs>50</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Roboto</vt:lpstr>
      <vt:lpstr>Arial</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Beautiful.ai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#5</dc:title>
  <dc:subject>Untitled #5</dc:subject>
  <dc:creator>Steve Watson</dc:creator>
  <cp:lastModifiedBy>Steve Watson</cp:lastModifiedBy>
  <cp:revision>2</cp:revision>
  <dcterms:created xsi:type="dcterms:W3CDTF">2024-01-22T16:41:38Z</dcterms:created>
  <dcterms:modified xsi:type="dcterms:W3CDTF">2024-01-22T16:48:36Z</dcterms:modified>
</cp:coreProperties>
</file>