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6858000" cx="12192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jBQB3oZF73cAJ6D743lgWkhd3K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/>
          <p:nvPr>
            <p:ph idx="2" type="sldImg"/>
          </p:nvPr>
        </p:nvSpPr>
        <p:spPr>
          <a:xfrm>
            <a:off x="217488" y="801688"/>
            <a:ext cx="7126287" cy="4010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2:notes"/>
          <p:cNvSpPr/>
          <p:nvPr>
            <p:ph idx="2" type="sldImg"/>
          </p:nvPr>
        </p:nvSpPr>
        <p:spPr>
          <a:xfrm>
            <a:off x="217488" y="801688"/>
            <a:ext cx="7126287" cy="4010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p3:notes"/>
          <p:cNvSpPr/>
          <p:nvPr>
            <p:ph idx="2" type="sldImg"/>
          </p:nvPr>
        </p:nvSpPr>
        <p:spPr>
          <a:xfrm>
            <a:off x="217488" y="801688"/>
            <a:ext cx="7126287" cy="4010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0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6"/>
          <p:cNvSpPr txBox="1"/>
          <p:nvPr>
            <p:ph idx="1"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7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7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7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8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8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8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9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9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0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0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0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1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1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1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1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1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1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1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/>
          <p:nvPr>
            <p:ph idx="1"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1523880" y="1122480"/>
            <a:ext cx="9144000" cy="238752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0"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1"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2"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p6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8"/>
          <p:cNvSpPr txBox="1"/>
          <p:nvPr>
            <p:ph idx="2" type="title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8"/>
          <p:cNvSpPr txBox="1"/>
          <p:nvPr>
            <p:ph idx="10"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p8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6F7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"/>
          <p:cNvPicPr preferRelativeResize="0"/>
          <p:nvPr/>
        </p:nvPicPr>
        <p:blipFill rotWithShape="1">
          <a:blip r:embed="rId3">
            <a:alphaModFix/>
          </a:blip>
          <a:srcRect b="17801" l="18366" r="46609" t="17980"/>
          <a:stretch/>
        </p:blipFill>
        <p:spPr>
          <a:xfrm>
            <a:off x="5171926" y="0"/>
            <a:ext cx="698799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0225" y="5733863"/>
            <a:ext cx="3282725" cy="89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"/>
          <p:cNvSpPr txBox="1"/>
          <p:nvPr/>
        </p:nvSpPr>
        <p:spPr>
          <a:xfrm>
            <a:off x="160225" y="3133750"/>
            <a:ext cx="5310900" cy="23874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>
                <a:latin typeface="Calibri"/>
                <a:ea typeface="Calibri"/>
                <a:cs typeface="Calibri"/>
                <a:sym typeface="Calibri"/>
              </a:rPr>
              <a:t>Artificial </a:t>
            </a:r>
            <a:r>
              <a:rPr lang="en-GB" sz="6000">
                <a:latin typeface="Calibri"/>
                <a:ea typeface="Calibri"/>
                <a:cs typeface="Calibri"/>
                <a:sym typeface="Calibri"/>
              </a:rPr>
              <a:t>Intelligence</a:t>
            </a:r>
            <a:r>
              <a:rPr lang="en-GB" sz="6000">
                <a:latin typeface="Calibri"/>
                <a:ea typeface="Calibri"/>
                <a:cs typeface="Calibri"/>
                <a:sym typeface="Calibri"/>
              </a:rPr>
              <a:t> for Inclusive Education</a:t>
            </a:r>
            <a:endParaRPr sz="6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sz="6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3500">
                <a:latin typeface="Calibri"/>
                <a:ea typeface="Calibri"/>
                <a:cs typeface="Calibri"/>
                <a:sym typeface="Calibri"/>
              </a:rPr>
              <a:t>Webinar: 24th January 2023</a:t>
            </a:r>
            <a:endParaRPr sz="3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8010475" y="3"/>
            <a:ext cx="4724400" cy="1038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rgbClr val="D2594A"/>
                </a:solidFill>
                <a:latin typeface="Calibri"/>
                <a:ea typeface="Calibri"/>
                <a:cs typeface="Calibri"/>
                <a:sym typeface="Calibri"/>
              </a:rPr>
              <a:t>With you today</a:t>
            </a:r>
            <a:endParaRPr b="1" i="0" sz="4400" u="none" cap="none" strike="noStrike">
              <a:solidFill>
                <a:srgbClr val="D259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8911225" y="1372450"/>
            <a:ext cx="31077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2500">
                <a:solidFill>
                  <a:srgbClr val="300F38"/>
                </a:solidFill>
                <a:latin typeface="Calibri"/>
                <a:ea typeface="Calibri"/>
                <a:cs typeface="Calibri"/>
                <a:sym typeface="Calibri"/>
              </a:rPr>
              <a:t>Adam Hyland</a:t>
            </a:r>
            <a:endParaRPr b="1" i="0" sz="2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GB" sz="2500">
                <a:solidFill>
                  <a:srgbClr val="300F38"/>
                </a:solidFill>
                <a:latin typeface="Calibri"/>
                <a:ea typeface="Calibri"/>
                <a:cs typeface="Calibri"/>
                <a:sym typeface="Calibri"/>
              </a:rPr>
              <a:t>Director of Accessibility and Inclusion for Diversity &amp; Ability and NADP Advisor</a:t>
            </a:r>
            <a:endParaRPr b="0" i="0" sz="2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6441925" y="1512075"/>
            <a:ext cx="2089500" cy="2164500"/>
          </a:xfrm>
          <a:prstGeom prst="ellipse">
            <a:avLst/>
          </a:prstGeom>
          <a:solidFill>
            <a:srgbClr val="F7F6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/>
          <p:cNvSpPr txBox="1"/>
          <p:nvPr/>
        </p:nvSpPr>
        <p:spPr>
          <a:xfrm>
            <a:off x="8911225" y="3865250"/>
            <a:ext cx="29229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2500">
                <a:solidFill>
                  <a:srgbClr val="300F38"/>
                </a:solidFill>
                <a:latin typeface="Calibri"/>
                <a:ea typeface="Calibri"/>
                <a:cs typeface="Calibri"/>
                <a:sym typeface="Calibri"/>
              </a:rPr>
              <a:t>John Harding</a:t>
            </a:r>
            <a:endParaRPr b="1" i="0" sz="2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GB" sz="2500">
                <a:solidFill>
                  <a:srgbClr val="300F38"/>
                </a:solidFill>
                <a:latin typeface="Calibri"/>
                <a:ea typeface="Calibri"/>
                <a:cs typeface="Calibri"/>
                <a:sym typeface="Calibri"/>
              </a:rPr>
              <a:t>Head of the Disability Resource Centre (DRC) at the University of Cambridge and NADP Advisor</a:t>
            </a:r>
            <a:endParaRPr b="0" i="0" sz="2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6518125" y="4015775"/>
            <a:ext cx="2089500" cy="2164500"/>
          </a:xfrm>
          <a:prstGeom prst="ellipse">
            <a:avLst/>
          </a:prstGeom>
          <a:solidFill>
            <a:srgbClr val="F7F6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1"/>
          <p:cNvPicPr preferRelativeResize="0"/>
          <p:nvPr/>
        </p:nvPicPr>
        <p:blipFill rotWithShape="1">
          <a:blip r:embed="rId5">
            <a:alphaModFix/>
          </a:blip>
          <a:srcRect b="0" l="0" r="22366" t="0"/>
          <a:stretch/>
        </p:blipFill>
        <p:spPr>
          <a:xfrm>
            <a:off x="6479725" y="4013310"/>
            <a:ext cx="2165100" cy="2166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7" name="Google Shape;127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04128" y="1512075"/>
            <a:ext cx="2165100" cy="2164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2E6E5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"/>
          <p:cNvSpPr/>
          <p:nvPr/>
        </p:nvSpPr>
        <p:spPr>
          <a:xfrm>
            <a:off x="-32825" y="0"/>
            <a:ext cx="12257400" cy="1265100"/>
          </a:xfrm>
          <a:prstGeom prst="rect">
            <a:avLst/>
          </a:prstGeom>
          <a:solidFill>
            <a:srgbClr val="D2594A"/>
          </a:solidFill>
          <a:ln cap="flat" cmpd="sng" w="9525">
            <a:solidFill>
              <a:srgbClr val="D259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-32835" y="-30160"/>
            <a:ext cx="82041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GB" sz="4400" u="none" cap="none" strike="noStrike">
                <a:solidFill>
                  <a:srgbClr val="FEFAF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GB" sz="4400">
                <a:solidFill>
                  <a:srgbClr val="FEFAF7"/>
                </a:solidFill>
                <a:latin typeface="Calibri"/>
                <a:ea typeface="Calibri"/>
                <a:cs typeface="Calibri"/>
                <a:sym typeface="Calibri"/>
              </a:rPr>
              <a:t>Introduction and Scene-setting</a:t>
            </a:r>
            <a:endParaRPr b="0" i="0" sz="4400" u="none" cap="none" strike="noStrike">
              <a:solidFill>
                <a:srgbClr val="FEFAF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"/>
          <p:cNvSpPr txBox="1"/>
          <p:nvPr/>
        </p:nvSpPr>
        <p:spPr>
          <a:xfrm>
            <a:off x="599905" y="237276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marR="0" rtl="0" algn="l">
              <a:lnSpc>
                <a:spcPct val="200000"/>
              </a:lnSpc>
              <a:spcBef>
                <a:spcPts val="1001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Is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Artificial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Intelligence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 (AI) new?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Should we be worried about AI?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Are we already using AI for inclusion?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2550" y="6016195"/>
            <a:ext cx="2054349" cy="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"/>
          <p:cNvSpPr txBox="1"/>
          <p:nvPr/>
        </p:nvSpPr>
        <p:spPr>
          <a:xfrm>
            <a:off x="3836150" y="-170150"/>
            <a:ext cx="537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7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-32825" y="0"/>
            <a:ext cx="12257400" cy="1265100"/>
          </a:xfrm>
          <a:prstGeom prst="rect">
            <a:avLst/>
          </a:prstGeom>
          <a:solidFill>
            <a:srgbClr val="D2594A"/>
          </a:solidFill>
          <a:ln cap="flat" cmpd="sng" w="9525">
            <a:solidFill>
              <a:srgbClr val="D259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-32835" y="241990"/>
            <a:ext cx="82041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GB" sz="4400">
                <a:solidFill>
                  <a:srgbClr val="FEFAF7"/>
                </a:solidFill>
                <a:latin typeface="Calibri"/>
                <a:ea typeface="Calibri"/>
                <a:cs typeface="Calibri"/>
                <a:sym typeface="Calibri"/>
              </a:rPr>
              <a:t>It’s all around us!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FEFAF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5200" y="6016195"/>
            <a:ext cx="2054349" cy="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 txBox="1"/>
          <p:nvPr/>
        </p:nvSpPr>
        <p:spPr>
          <a:xfrm>
            <a:off x="3868800" y="-30150"/>
            <a:ext cx="537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"/>
          <p:cNvSpPr/>
          <p:nvPr/>
        </p:nvSpPr>
        <p:spPr>
          <a:xfrm>
            <a:off x="533375" y="1972725"/>
            <a:ext cx="5442900" cy="3851100"/>
          </a:xfrm>
          <a:prstGeom prst="rect">
            <a:avLst/>
          </a:prstGeom>
          <a:solidFill>
            <a:srgbClr val="D2E6E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latin typeface="Calibri"/>
                <a:ea typeface="Calibri"/>
                <a:cs typeface="Calibri"/>
                <a:sym typeface="Calibri"/>
              </a:rPr>
              <a:t>What I am using: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Text-to-speech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Alexa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Smart glasses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Global autocorrect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Apple Watch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Grammarly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"/>
          <p:cNvSpPr/>
          <p:nvPr/>
        </p:nvSpPr>
        <p:spPr>
          <a:xfrm>
            <a:off x="6215725" y="1972725"/>
            <a:ext cx="5442900" cy="3851100"/>
          </a:xfrm>
          <a:prstGeom prst="rect">
            <a:avLst/>
          </a:prstGeom>
          <a:solidFill>
            <a:srgbClr val="D2E6E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latin typeface="Calibri"/>
                <a:ea typeface="Calibri"/>
                <a:cs typeface="Calibri"/>
                <a:sym typeface="Calibri"/>
              </a:rPr>
              <a:t>What Education is using: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Plagiarism detection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Transcription of lectures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Academic research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Chatbots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Facilities management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7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5"/>
          <p:cNvPicPr preferRelativeResize="0"/>
          <p:nvPr/>
        </p:nvPicPr>
        <p:blipFill rotWithShape="1">
          <a:blip r:embed="rId3">
            <a:alphaModFix/>
          </a:blip>
          <a:srcRect b="7404" l="44840" r="14787" t="21329"/>
          <a:stretch/>
        </p:blipFill>
        <p:spPr>
          <a:xfrm>
            <a:off x="0" y="0"/>
            <a:ext cx="7617374" cy="644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5200" y="6016195"/>
            <a:ext cx="2054349" cy="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 txBox="1"/>
          <p:nvPr/>
        </p:nvSpPr>
        <p:spPr>
          <a:xfrm>
            <a:off x="755751" y="3652975"/>
            <a:ext cx="4233300" cy="8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GB" sz="6000" u="none" cap="none" strike="noStrike">
                <a:solidFill>
                  <a:srgbClr val="FEFAF7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1" i="0" sz="6000" u="none" cap="none" strike="noStrike">
              <a:solidFill>
                <a:srgbClr val="FEFAF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7617371" y="165213"/>
            <a:ext cx="50826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GB" sz="3500" u="none" cap="none" strike="noStrike">
                <a:solidFill>
                  <a:srgbClr val="300F38"/>
                </a:solidFill>
                <a:latin typeface="Calibri"/>
                <a:ea typeface="Calibri"/>
                <a:cs typeface="Calibri"/>
                <a:sym typeface="Calibri"/>
              </a:rPr>
              <a:t>https://nadp-uk.org/</a:t>
            </a:r>
            <a:endParaRPr b="1" i="0" sz="3500" u="none" cap="none" strike="noStrike">
              <a:solidFill>
                <a:srgbClr val="300F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0x010100BC3BB58261DE2347B80C23FB08075B50</vt:lpwstr>
  </property>
</Properties>
</file>