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238" r:id="rId2"/>
    <p:sldId id="2256" r:id="rId3"/>
    <p:sldId id="2239" r:id="rId4"/>
    <p:sldId id="2255" r:id="rId5"/>
    <p:sldId id="2250" r:id="rId6"/>
    <p:sldId id="2247" r:id="rId7"/>
    <p:sldId id="2253" r:id="rId8"/>
    <p:sldId id="2241" r:id="rId9"/>
    <p:sldId id="2252" r:id="rId10"/>
    <p:sldId id="2244" r:id="rId11"/>
    <p:sldId id="2251" r:id="rId12"/>
    <p:sldId id="2246" r:id="rId13"/>
    <p:sldId id="2257" r:id="rId14"/>
    <p:sldId id="2249" r:id="rId15"/>
    <p:sldId id="225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14"/>
    <p:restoredTop sz="94697"/>
  </p:normalViewPr>
  <p:slideViewPr>
    <p:cSldViewPr snapToGrid="0">
      <p:cViewPr varScale="1">
        <p:scale>
          <a:sx n="78" d="100"/>
          <a:sy n="78" d="100"/>
        </p:scale>
        <p:origin x="208" y="816"/>
      </p:cViewPr>
      <p:guideLst/>
    </p:cSldViewPr>
  </p:slideViewPr>
  <p:outlineViewPr>
    <p:cViewPr>
      <p:scale>
        <a:sx n="33" d="100"/>
        <a:sy n="33" d="100"/>
      </p:scale>
      <p:origin x="0" y="-57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36DB2F-0908-CA43-A99F-8A8C5D2EACB9}" type="datetimeFigureOut">
              <a:rPr lang="en-US" smtClean="0"/>
              <a:t>6/6/23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B712C2-FF45-E747-AAC0-F0804FAC6EFF}" type="slidenum">
              <a:rPr lang="en-US" smtClean="0"/>
              <a:t>‹#›</a:t>
            </a:fld>
            <a:endParaRPr lang="en-US" dirty="0"/>
          </a:p>
        </p:txBody>
      </p:sp>
    </p:spTree>
    <p:extLst>
      <p:ext uri="{BB962C8B-B14F-4D97-AF65-F5344CB8AC3E}">
        <p14:creationId xmlns:p14="http://schemas.microsoft.com/office/powerpoint/2010/main" val="30130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Our aim: </a:t>
            </a:r>
            <a:r>
              <a:rPr lang="en-GB" dirty="0"/>
              <a:t>Our session will be a space for practitioners to discuss their own challenges in this field and provide the space and time to reflect on how they can best steer change within their respective HEIs. </a:t>
            </a:r>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1</a:t>
            </a:fld>
            <a:endParaRPr lang="en-US" dirty="0"/>
          </a:p>
        </p:txBody>
      </p:sp>
    </p:spTree>
    <p:extLst>
      <p:ext uri="{BB962C8B-B14F-4D97-AF65-F5344CB8AC3E}">
        <p14:creationId xmlns:p14="http://schemas.microsoft.com/office/powerpoint/2010/main" val="2516522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10</a:t>
            </a:fld>
            <a:endParaRPr lang="en-US" dirty="0"/>
          </a:p>
        </p:txBody>
      </p:sp>
    </p:spTree>
    <p:extLst>
      <p:ext uri="{BB962C8B-B14F-4D97-AF65-F5344CB8AC3E}">
        <p14:creationId xmlns:p14="http://schemas.microsoft.com/office/powerpoint/2010/main" val="2613986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a:cs typeface="Arial"/>
              </a:rPr>
              <a:t>This leads us on to the ongoing debate around some adjustments only being made available to a disabled student, for example, the recording of a lecture. </a:t>
            </a:r>
            <a:r>
              <a:rPr lang="en-GB" dirty="0">
                <a:latin typeface="Arial"/>
                <a:cs typeface="Arial"/>
              </a:rPr>
              <a:t>This goes back to our consideration of the invisible statistic – how many students require support or a simple adjustment that could support them to better engage with their studies in that moment of time. </a:t>
            </a:r>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11</a:t>
            </a:fld>
            <a:endParaRPr lang="en-US" dirty="0"/>
          </a:p>
        </p:txBody>
      </p:sp>
    </p:spTree>
    <p:extLst>
      <p:ext uri="{BB962C8B-B14F-4D97-AF65-F5344CB8AC3E}">
        <p14:creationId xmlns:p14="http://schemas.microsoft.com/office/powerpoint/2010/main" val="24437586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12</a:t>
            </a:fld>
            <a:endParaRPr lang="en-US" dirty="0"/>
          </a:p>
        </p:txBody>
      </p:sp>
    </p:spTree>
    <p:extLst>
      <p:ext uri="{BB962C8B-B14F-4D97-AF65-F5344CB8AC3E}">
        <p14:creationId xmlns:p14="http://schemas.microsoft.com/office/powerpoint/2010/main" val="194917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13</a:t>
            </a:fld>
            <a:endParaRPr lang="en-US" dirty="0"/>
          </a:p>
        </p:txBody>
      </p:sp>
    </p:spTree>
    <p:extLst>
      <p:ext uri="{BB962C8B-B14F-4D97-AF65-F5344CB8AC3E}">
        <p14:creationId xmlns:p14="http://schemas.microsoft.com/office/powerpoint/2010/main" val="401815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Remind them that you are doing your job but you are on the same team – you understand it might be difficult but... </a:t>
            </a:r>
          </a:p>
          <a:p>
            <a:r>
              <a:rPr lang="en-US" dirty="0">
                <a:cs typeface="Calibri"/>
              </a:rPr>
              <a:t>Put the onus back on them </a:t>
            </a:r>
          </a:p>
          <a:p>
            <a:r>
              <a:rPr lang="en-US" dirty="0">
                <a:cs typeface="Calibri"/>
              </a:rPr>
              <a:t>It may not always be appropriate to bring the student into the conversation. It may be harmful and very stressful for them. They may have had a difficult experience with their department. </a:t>
            </a:r>
          </a:p>
          <a:p>
            <a:r>
              <a:rPr lang="en-US" dirty="0">
                <a:cs typeface="Calibri"/>
              </a:rPr>
              <a:t>Alternatively, it can help to remind academics of the impact on the individual here. Humanising the experience rather than it being in black and white.  </a:t>
            </a:r>
          </a:p>
          <a:p>
            <a:r>
              <a:rPr lang="en-US" dirty="0">
                <a:cs typeface="Calibri"/>
              </a:rPr>
              <a:t>It can be helpful to remind decision-makers that saying no today is often their prerogative but it may lead to further difficulties later on. Reminding them of previous complaints, legal cases, health reports, audits, student-led reports led by the student union for example. Could give example of narcolepsy student here. </a:t>
            </a:r>
          </a:p>
          <a:p>
            <a:r>
              <a:rPr lang="en-US" dirty="0">
                <a:cs typeface="Calibri"/>
              </a:rPr>
              <a:t>My team and I keep a tracker of all departments who have agreed to an alternative assessment and how easy or hard this was. Was there anything specific that worked to convince them here?  </a:t>
            </a:r>
          </a:p>
          <a:p>
            <a:r>
              <a:rPr lang="en-US" dirty="0">
                <a:cs typeface="Calibri"/>
              </a:rPr>
              <a:t>Get to know your legal team, they are employed to ensure the University meets their legal obligation and are more than happy to support us in being preventative. </a:t>
            </a:r>
          </a:p>
          <a:p>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14</a:t>
            </a:fld>
            <a:endParaRPr lang="en-US" dirty="0"/>
          </a:p>
        </p:txBody>
      </p:sp>
    </p:spTree>
    <p:extLst>
      <p:ext uri="{BB962C8B-B14F-4D97-AF65-F5344CB8AC3E}">
        <p14:creationId xmlns:p14="http://schemas.microsoft.com/office/powerpoint/2010/main" val="2626441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15</a:t>
            </a:fld>
            <a:endParaRPr lang="en-US" dirty="0"/>
          </a:p>
        </p:txBody>
      </p:sp>
    </p:spTree>
    <p:extLst>
      <p:ext uri="{BB962C8B-B14F-4D97-AF65-F5344CB8AC3E}">
        <p14:creationId xmlns:p14="http://schemas.microsoft.com/office/powerpoint/2010/main" val="3234889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2</a:t>
            </a:fld>
            <a:endParaRPr lang="en-US" dirty="0"/>
          </a:p>
        </p:txBody>
      </p:sp>
    </p:spTree>
    <p:extLst>
      <p:ext uri="{BB962C8B-B14F-4D97-AF65-F5344CB8AC3E}">
        <p14:creationId xmlns:p14="http://schemas.microsoft.com/office/powerpoint/2010/main" val="849019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Louise to state her description and context </a:t>
            </a:r>
          </a:p>
          <a:p>
            <a:r>
              <a:rPr lang="en-US" dirty="0">
                <a:cs typeface="Calibri"/>
              </a:rPr>
              <a:t>Ben to state his description and context </a:t>
            </a:r>
          </a:p>
          <a:p>
            <a:r>
              <a:rPr lang="en-US" dirty="0">
                <a:cs typeface="Calibri"/>
              </a:rPr>
              <a:t>Ben to introduce the model, bring in Kent background. </a:t>
            </a:r>
          </a:p>
          <a:p>
            <a:r>
              <a:rPr lang="en-GB" dirty="0"/>
              <a:t>The ‘towards inclusivity’ document outlines simple but impactful adjustments to teaching and learning at UCL. The document was informed by a review of frequently requested reasonable adjustments at UCL, current research on inclusive practice within the Higher Education sector and an analysis of UCL's current teaching and learning strategies.  </a:t>
            </a:r>
            <a:endParaRPr lang="en-US" dirty="0"/>
          </a:p>
          <a:p>
            <a:r>
              <a:rPr lang="en-GB" dirty="0">
                <a:cs typeface="Calibri"/>
              </a:rPr>
              <a:t>Why 'towards inclusivity', well we hope to be able to answer that towards the end. </a:t>
            </a:r>
          </a:p>
          <a:p>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3</a:t>
            </a:fld>
            <a:endParaRPr lang="en-US" dirty="0"/>
          </a:p>
        </p:txBody>
      </p:sp>
    </p:spTree>
    <p:extLst>
      <p:ext uri="{BB962C8B-B14F-4D97-AF65-F5344CB8AC3E}">
        <p14:creationId xmlns:p14="http://schemas.microsoft.com/office/powerpoint/2010/main" val="542905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Why 'towards inclusivity'? </a:t>
            </a:r>
          </a:p>
        </p:txBody>
      </p:sp>
      <p:sp>
        <p:nvSpPr>
          <p:cNvPr id="4" name="Slide Number Placeholder 3"/>
          <p:cNvSpPr>
            <a:spLocks noGrp="1"/>
          </p:cNvSpPr>
          <p:nvPr>
            <p:ph type="sldNum" sz="quarter" idx="5"/>
          </p:nvPr>
        </p:nvSpPr>
        <p:spPr/>
        <p:txBody>
          <a:bodyPr/>
          <a:lstStyle/>
          <a:p>
            <a:fld id="{E2B712C2-FF45-E747-AAC0-F0804FAC6EFF}" type="slidenum">
              <a:rPr lang="en-US" smtClean="0"/>
              <a:t>4</a:t>
            </a:fld>
            <a:endParaRPr lang="en-US" dirty="0"/>
          </a:p>
        </p:txBody>
      </p:sp>
    </p:spTree>
    <p:extLst>
      <p:ext uri="{BB962C8B-B14F-4D97-AF65-F5344CB8AC3E}">
        <p14:creationId xmlns:p14="http://schemas.microsoft.com/office/powerpoint/2010/main" val="3604825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Nottingham Naps and Kent Kips</a:t>
            </a:r>
          </a:p>
          <a:p>
            <a:r>
              <a:rPr lang="en-US" dirty="0">
                <a:cs typeface="Calibri"/>
              </a:rPr>
              <a:t>Ask audience for what they think is their most common reasonable adjustment  </a:t>
            </a:r>
          </a:p>
          <a:p>
            <a:r>
              <a:rPr lang="en-US" dirty="0">
                <a:cs typeface="Calibri"/>
              </a:rPr>
              <a:t>Inclusivity needs constant review and auditing. </a:t>
            </a:r>
          </a:p>
        </p:txBody>
      </p:sp>
      <p:sp>
        <p:nvSpPr>
          <p:cNvPr id="4" name="Slide Number Placeholder 3"/>
          <p:cNvSpPr>
            <a:spLocks noGrp="1"/>
          </p:cNvSpPr>
          <p:nvPr>
            <p:ph type="sldNum" sz="quarter" idx="5"/>
          </p:nvPr>
        </p:nvSpPr>
        <p:spPr/>
        <p:txBody>
          <a:bodyPr/>
          <a:lstStyle/>
          <a:p>
            <a:fld id="{E2B712C2-FF45-E747-AAC0-F0804FAC6EFF}" type="slidenum">
              <a:rPr lang="en-US" smtClean="0"/>
              <a:t>5</a:t>
            </a:fld>
            <a:endParaRPr lang="en-US" dirty="0"/>
          </a:p>
        </p:txBody>
      </p:sp>
    </p:spTree>
    <p:extLst>
      <p:ext uri="{BB962C8B-B14F-4D97-AF65-F5344CB8AC3E}">
        <p14:creationId xmlns:p14="http://schemas.microsoft.com/office/powerpoint/2010/main" val="1043570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Should be reasonable but from who's perspective? </a:t>
            </a:r>
          </a:p>
          <a:p>
            <a:r>
              <a:rPr lang="en-US" dirty="0">
                <a:cs typeface="Calibri"/>
              </a:rPr>
              <a:t>Bullet point: the hardest example of this is a student who struggles with any form of deadline and wants to choose their own deadlines with no late penalties. Another example would be a disabled student who wants to use a shared space but requires to use this space as an individual workspace – an environmental change and one that would negatively impact how the space is used by other disabled students. Solutions for these examples? Could ask the audience. </a:t>
            </a:r>
          </a:p>
          <a:p>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6</a:t>
            </a:fld>
            <a:endParaRPr lang="en-US" dirty="0"/>
          </a:p>
        </p:txBody>
      </p:sp>
    </p:spTree>
    <p:extLst>
      <p:ext uri="{BB962C8B-B14F-4D97-AF65-F5344CB8AC3E}">
        <p14:creationId xmlns:p14="http://schemas.microsoft.com/office/powerpoint/2010/main" val="291527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Time-consuming </a:t>
            </a:r>
          </a:p>
          <a:p>
            <a:r>
              <a:rPr lang="en-US" dirty="0">
                <a:cs typeface="Calibri"/>
              </a:rPr>
              <a:t>Administrative task </a:t>
            </a:r>
          </a:p>
          <a:p>
            <a:r>
              <a:rPr lang="en-US" dirty="0">
                <a:cs typeface="Calibri"/>
              </a:rPr>
              <a:t>Increase in numbers of those with a reasonable adjustment plan (this is not unique to UCL). </a:t>
            </a:r>
          </a:p>
          <a:p>
            <a:r>
              <a:rPr lang="en-US" dirty="0">
                <a:cs typeface="Calibri"/>
              </a:rPr>
              <a:t>Supports T&amp;L depts with their anticipatory duty, a duty that is often forgotten. </a:t>
            </a:r>
          </a:p>
          <a:p>
            <a:r>
              <a:rPr lang="en-US" dirty="0">
                <a:cs typeface="Calibri"/>
              </a:rPr>
              <a:t>Sets a baseline standard. </a:t>
            </a:r>
          </a:p>
          <a:p>
            <a:r>
              <a:rPr lang="en-US" dirty="0">
                <a:cs typeface="Calibri"/>
              </a:rPr>
              <a:t>Supports the idea that an adjustment that can benefit a disabled student, will ultimately benefit all students. Adjustments at an individual level are seldom practical, particularly when working with UG and PG students. A research degree student will likely need an individualised plan. </a:t>
            </a:r>
          </a:p>
        </p:txBody>
      </p:sp>
      <p:sp>
        <p:nvSpPr>
          <p:cNvPr id="4" name="Slide Number Placeholder 3"/>
          <p:cNvSpPr>
            <a:spLocks noGrp="1"/>
          </p:cNvSpPr>
          <p:nvPr>
            <p:ph type="sldNum" sz="quarter" idx="5"/>
          </p:nvPr>
        </p:nvSpPr>
        <p:spPr/>
        <p:txBody>
          <a:bodyPr/>
          <a:lstStyle/>
          <a:p>
            <a:fld id="{E2B712C2-FF45-E747-AAC0-F0804FAC6EFF}" type="slidenum">
              <a:rPr lang="en-US" smtClean="0"/>
              <a:t>7</a:t>
            </a:fld>
            <a:endParaRPr lang="en-US" dirty="0"/>
          </a:p>
        </p:txBody>
      </p:sp>
    </p:spTree>
    <p:extLst>
      <p:ext uri="{BB962C8B-B14F-4D97-AF65-F5344CB8AC3E}">
        <p14:creationId xmlns:p14="http://schemas.microsoft.com/office/powerpoint/2010/main" val="4263815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Time-consuming </a:t>
            </a:r>
          </a:p>
          <a:p>
            <a:r>
              <a:rPr lang="en-US" dirty="0">
                <a:cs typeface="Calibri"/>
              </a:rPr>
              <a:t>Administrative task </a:t>
            </a:r>
          </a:p>
          <a:p>
            <a:r>
              <a:rPr lang="en-US" dirty="0">
                <a:cs typeface="Calibri"/>
              </a:rPr>
              <a:t>Increase in numbers of those with a reasonable adjustment plan (this is not unique to UCL). </a:t>
            </a:r>
          </a:p>
          <a:p>
            <a:r>
              <a:rPr lang="en-US" dirty="0">
                <a:cs typeface="Calibri"/>
              </a:rPr>
              <a:t>Supports T&amp;L depts with their anticipatory duty, a duty that is often forgotten. </a:t>
            </a:r>
          </a:p>
          <a:p>
            <a:r>
              <a:rPr lang="en-US" dirty="0">
                <a:cs typeface="Calibri"/>
              </a:rPr>
              <a:t>Sets a baseline standard. </a:t>
            </a:r>
          </a:p>
          <a:p>
            <a:r>
              <a:rPr lang="en-US" dirty="0">
                <a:cs typeface="Calibri"/>
              </a:rPr>
              <a:t>Supports the idea that an adjustment that can benefit a disabled student, will ultimately benefit all students. Adjustments at an individual level are seldom practical, particularly when working with UG and PG students. A research degree student will likely need an individualised plan. </a:t>
            </a:r>
          </a:p>
          <a:p>
            <a:r>
              <a:rPr lang="en-US" dirty="0">
                <a:cs typeface="Calibri"/>
              </a:rPr>
              <a:t>Note the stats. </a:t>
            </a:r>
            <a:endParaRPr lang="en-US" dirty="0"/>
          </a:p>
          <a:p>
            <a:r>
              <a:rPr lang="en-GB" dirty="0"/>
              <a:t>Third bullet point: carers, parents with an illness, students experiencing addiction or unwanted behaviours, those who are isolated and lonely. </a:t>
            </a:r>
            <a:endParaRPr lang="en-US" dirty="0"/>
          </a:p>
        </p:txBody>
      </p:sp>
      <p:sp>
        <p:nvSpPr>
          <p:cNvPr id="4" name="Slide Number Placeholder 3"/>
          <p:cNvSpPr>
            <a:spLocks noGrp="1"/>
          </p:cNvSpPr>
          <p:nvPr>
            <p:ph type="sldNum" sz="quarter" idx="5"/>
          </p:nvPr>
        </p:nvSpPr>
        <p:spPr/>
        <p:txBody>
          <a:bodyPr/>
          <a:lstStyle/>
          <a:p>
            <a:fld id="{E2B712C2-FF45-E747-AAC0-F0804FAC6EFF}" type="slidenum">
              <a:rPr lang="en-US" smtClean="0"/>
              <a:t>8</a:t>
            </a:fld>
            <a:endParaRPr lang="en-US" dirty="0"/>
          </a:p>
        </p:txBody>
      </p:sp>
    </p:spTree>
    <p:extLst>
      <p:ext uri="{BB962C8B-B14F-4D97-AF65-F5344CB8AC3E}">
        <p14:creationId xmlns:p14="http://schemas.microsoft.com/office/powerpoint/2010/main" val="3213336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1000"/>
              </a:spcBef>
              <a:spcAft>
                <a:spcPts val="0"/>
              </a:spcAft>
              <a:buClr>
                <a:schemeClr val="dk1"/>
              </a:buClr>
              <a:buSzPts val="2800"/>
              <a:buNone/>
            </a:pPr>
            <a:endParaRPr lang="en-GB" dirty="0">
              <a:solidFill>
                <a:schemeClr val="tx1"/>
              </a:solidFill>
              <a:latin typeface="Arial" panose="020B0604020202020204" pitchFamily="34" charset="0"/>
              <a:ea typeface="Arial"/>
              <a:cs typeface="Arial" panose="020B0604020202020204" pitchFamily="34" charset="0"/>
              <a:sym typeface="Arial"/>
            </a:endParaRPr>
          </a:p>
          <a:p>
            <a:endParaRPr lang="en-US" dirty="0">
              <a:cs typeface="Calibri"/>
            </a:endParaRPr>
          </a:p>
        </p:txBody>
      </p:sp>
      <p:sp>
        <p:nvSpPr>
          <p:cNvPr id="4" name="Slide Number Placeholder 3"/>
          <p:cNvSpPr>
            <a:spLocks noGrp="1"/>
          </p:cNvSpPr>
          <p:nvPr>
            <p:ph type="sldNum" sz="quarter" idx="5"/>
          </p:nvPr>
        </p:nvSpPr>
        <p:spPr/>
        <p:txBody>
          <a:bodyPr/>
          <a:lstStyle/>
          <a:p>
            <a:fld id="{E2B712C2-FF45-E747-AAC0-F0804FAC6EFF}" type="slidenum">
              <a:rPr lang="en-US" smtClean="0"/>
              <a:t>9</a:t>
            </a:fld>
            <a:endParaRPr lang="en-US" dirty="0"/>
          </a:p>
        </p:txBody>
      </p:sp>
    </p:spTree>
    <p:extLst>
      <p:ext uri="{BB962C8B-B14F-4D97-AF65-F5344CB8AC3E}">
        <p14:creationId xmlns:p14="http://schemas.microsoft.com/office/powerpoint/2010/main" val="1029643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96D41-3AEF-404C-B053-E16CDAE02DE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2047CF5-820C-EE4D-B352-32ABE3C4BB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6E8EE03-78F9-A340-84A2-D5205AB0DC98}"/>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5" name="Footer Placeholder 4">
            <a:extLst>
              <a:ext uri="{FF2B5EF4-FFF2-40B4-BE49-F238E27FC236}">
                <a16:creationId xmlns:a16="http://schemas.microsoft.com/office/drawing/2014/main" id="{18862A20-EDAB-254D-940C-7374F06235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6956D8C-2C00-C345-893B-330BF6AB988A}"/>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1285179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A16E0-4737-1945-BFD5-D29D1CD6D6E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D04F8AD-DFDD-3B4E-8C94-9E850AE02CB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F1EA1F-3469-3E4C-A162-7B971586BA5B}"/>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5" name="Footer Placeholder 4">
            <a:extLst>
              <a:ext uri="{FF2B5EF4-FFF2-40B4-BE49-F238E27FC236}">
                <a16:creationId xmlns:a16="http://schemas.microsoft.com/office/drawing/2014/main" id="{F49A1C50-D86D-6342-84DB-E54323C870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C88C21-C34C-384A-AEA6-73018EE19C64}"/>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4153081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31EF99-8258-5645-9BA2-909CD00B7B4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7116512-097C-C247-AB13-20E35B5B027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F9E4E4-063C-FB40-AD76-8B696853864C}"/>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5" name="Footer Placeholder 4">
            <a:extLst>
              <a:ext uri="{FF2B5EF4-FFF2-40B4-BE49-F238E27FC236}">
                <a16:creationId xmlns:a16="http://schemas.microsoft.com/office/drawing/2014/main" id="{5C432DE3-28D0-1940-BB80-AE8D9B99FD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EA15DB1-8AD9-3D46-98DC-2A5C088C91C5}"/>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2524568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7207D-B751-0945-AEC9-9AB5FE09274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895A5A7-7FA4-124D-AF50-EF2F8B1093B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9B10B30-4429-4E4D-A3ED-D31E6ED0143C}"/>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5" name="Footer Placeholder 4">
            <a:extLst>
              <a:ext uri="{FF2B5EF4-FFF2-40B4-BE49-F238E27FC236}">
                <a16:creationId xmlns:a16="http://schemas.microsoft.com/office/drawing/2014/main" id="{7C3B63F6-4992-A741-B7E1-A2ECA5342F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B137CFD-6108-4A45-B989-E1E02A85E947}"/>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2843536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DA590-B0D8-1543-A9ED-5F2D5A76218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9BAA470-FBED-BE4D-B0DF-33F5093033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A96FACC-488E-9449-8E34-3176CDF110A3}"/>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5" name="Footer Placeholder 4">
            <a:extLst>
              <a:ext uri="{FF2B5EF4-FFF2-40B4-BE49-F238E27FC236}">
                <a16:creationId xmlns:a16="http://schemas.microsoft.com/office/drawing/2014/main" id="{20BF693D-C1E2-6E4D-B10F-5EC76FCB74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4F8927-7DD1-A94D-B837-25C3B56A64F9}"/>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2199379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43307-D363-4846-B766-DF3609DC13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AADB2CD-4846-0444-B234-58FFCEEFA31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72247AD-6390-0542-9C06-8A02373E262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ACA0215-9BFD-BF40-8DBD-174AF29A63CE}"/>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6" name="Footer Placeholder 5">
            <a:extLst>
              <a:ext uri="{FF2B5EF4-FFF2-40B4-BE49-F238E27FC236}">
                <a16:creationId xmlns:a16="http://schemas.microsoft.com/office/drawing/2014/main" id="{71D5B1AA-4636-134C-8298-E7FEE38BDEC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769665-07EA-E141-9F5E-DF10CDF4344D}"/>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877725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33967-05F4-5344-A594-67DDF0F6680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E9B55DA-59FA-1349-BD05-B5BD3B8876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1C2C47C-3E16-C04C-8D28-456775986B6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46BEA0A-E2DD-6A48-8A5E-396868BD0E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0D3E770-0856-7F4C-99EF-3621C99BE4A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A3CA5E3-D9E7-5F41-B8F4-C8376240A313}"/>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8" name="Footer Placeholder 7">
            <a:extLst>
              <a:ext uri="{FF2B5EF4-FFF2-40B4-BE49-F238E27FC236}">
                <a16:creationId xmlns:a16="http://schemas.microsoft.com/office/drawing/2014/main" id="{B49D4A99-397D-2F48-A907-8AFF11E2B45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B9A0D6C-6C6A-FF4E-8AEF-1F9F198F4FB5}"/>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2654360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4324-A608-E24B-8656-20D75D53684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2E478C3-0E3B-7849-BB63-A90361DB7227}"/>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4" name="Footer Placeholder 3">
            <a:extLst>
              <a:ext uri="{FF2B5EF4-FFF2-40B4-BE49-F238E27FC236}">
                <a16:creationId xmlns:a16="http://schemas.microsoft.com/office/drawing/2014/main" id="{DC1DF3FE-F4FC-8D4A-805F-C60790A45E4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0F2228A-FADB-4649-ACB5-8D20CAE68E62}"/>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241197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372E2F-1570-7442-B645-1C08FECA2A6E}"/>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3" name="Footer Placeholder 2">
            <a:extLst>
              <a:ext uri="{FF2B5EF4-FFF2-40B4-BE49-F238E27FC236}">
                <a16:creationId xmlns:a16="http://schemas.microsoft.com/office/drawing/2014/main" id="{7901FA2B-6A68-1449-BBD1-9DB737703B5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FD9EDBC-6BEE-124C-B631-101EFA439825}"/>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1132662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87FD7-6D25-4C4E-B70C-CC17495FDEC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1C9842B-054C-BF47-AF11-80F900882F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70059F4-A1C0-B949-94BA-AE5B05F319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15A6D6A-5F09-724C-B628-31DFA2AE299F}"/>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6" name="Footer Placeholder 5">
            <a:extLst>
              <a:ext uri="{FF2B5EF4-FFF2-40B4-BE49-F238E27FC236}">
                <a16:creationId xmlns:a16="http://schemas.microsoft.com/office/drawing/2014/main" id="{44806A8F-A679-5749-AF97-4E1861BC4C4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07865DB-FB03-934A-9A91-EBBAB58C7E56}"/>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2739874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90531-756B-5B47-AD8D-0C861E17E2E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7013E2B-6F18-554C-B117-D713ED638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1307924-68EA-ED44-AD89-E76F08983E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47BD035-174A-BE46-BEA3-986C65EE7028}"/>
              </a:ext>
            </a:extLst>
          </p:cNvPr>
          <p:cNvSpPr>
            <a:spLocks noGrp="1"/>
          </p:cNvSpPr>
          <p:nvPr>
            <p:ph type="dt" sz="half" idx="10"/>
          </p:nvPr>
        </p:nvSpPr>
        <p:spPr/>
        <p:txBody>
          <a:bodyPr/>
          <a:lstStyle/>
          <a:p>
            <a:fld id="{23E6D593-2B37-6A4B-AB9C-EB39CCBB99B0}" type="datetimeFigureOut">
              <a:rPr lang="en-US" smtClean="0"/>
              <a:t>6/6/23</a:t>
            </a:fld>
            <a:endParaRPr lang="en-US" dirty="0"/>
          </a:p>
        </p:txBody>
      </p:sp>
      <p:sp>
        <p:nvSpPr>
          <p:cNvPr id="6" name="Footer Placeholder 5">
            <a:extLst>
              <a:ext uri="{FF2B5EF4-FFF2-40B4-BE49-F238E27FC236}">
                <a16:creationId xmlns:a16="http://schemas.microsoft.com/office/drawing/2014/main" id="{2EB7E801-5CA1-5A4D-8895-E06FC6E7F77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FF0F27D-575B-4A4D-9391-9EB24F0C5F9A}"/>
              </a:ext>
            </a:extLst>
          </p:cNvPr>
          <p:cNvSpPr>
            <a:spLocks noGrp="1"/>
          </p:cNvSpPr>
          <p:nvPr>
            <p:ph type="sldNum" sz="quarter" idx="12"/>
          </p:nvPr>
        </p:nvSpPr>
        <p:spPr/>
        <p:txBody>
          <a:bodyPr/>
          <a:lstStyle/>
          <a:p>
            <a:fld id="{ECE87AB4-F07C-2348-8E72-9192A2A2D07A}" type="slidenum">
              <a:rPr lang="en-US" smtClean="0"/>
              <a:t>‹#›</a:t>
            </a:fld>
            <a:endParaRPr lang="en-US" dirty="0"/>
          </a:p>
        </p:txBody>
      </p:sp>
    </p:spTree>
    <p:extLst>
      <p:ext uri="{BB962C8B-B14F-4D97-AF65-F5344CB8AC3E}">
        <p14:creationId xmlns:p14="http://schemas.microsoft.com/office/powerpoint/2010/main" val="1276792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B2B382-7D11-CB48-A162-8354AFBC1C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2E34EC8-70F9-3F49-94C7-B3CC28553B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8414A39-D0F4-FB4C-ADDD-6195A55347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E6D593-2B37-6A4B-AB9C-EB39CCBB99B0}" type="datetimeFigureOut">
              <a:rPr lang="en-US" smtClean="0"/>
              <a:t>6/6/23</a:t>
            </a:fld>
            <a:endParaRPr lang="en-US" dirty="0"/>
          </a:p>
        </p:txBody>
      </p:sp>
      <p:sp>
        <p:nvSpPr>
          <p:cNvPr id="5" name="Footer Placeholder 4">
            <a:extLst>
              <a:ext uri="{FF2B5EF4-FFF2-40B4-BE49-F238E27FC236}">
                <a16:creationId xmlns:a16="http://schemas.microsoft.com/office/drawing/2014/main" id="{A2D1489D-A3C9-014E-8A6C-5617BCFD87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A3C95C6-CA04-A441-9885-60D9343E2B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87AB4-F07C-2348-8E72-9192A2A2D07A}" type="slidenum">
              <a:rPr lang="en-US" smtClean="0"/>
              <a:t>‹#›</a:t>
            </a:fld>
            <a:endParaRPr lang="en-US" dirty="0"/>
          </a:p>
        </p:txBody>
      </p:sp>
    </p:spTree>
    <p:extLst>
      <p:ext uri="{BB962C8B-B14F-4D97-AF65-F5344CB8AC3E}">
        <p14:creationId xmlns:p14="http://schemas.microsoft.com/office/powerpoint/2010/main" val="2688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mailto:b-watson@ucl.ac.uk" TargetMode="External"/><Relationship Id="rId5" Type="http://schemas.openxmlformats.org/officeDocument/2006/relationships/hyperlink" Target="mailto:l.grimmett@ucl.ac.uk"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liveuclac-my.sharepoint.com/:w:/g/personal/ccaebwa_ucl_ac_uk/EcF_D6uMJ85KthKP1_8oLEwBFLv6rcsX2_HeotXwtkR9Zw?e=kAscq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562303" y="1894827"/>
            <a:ext cx="11225048" cy="2875838"/>
          </a:xfrm>
        </p:spPr>
        <p:txBody>
          <a:bodyPr>
            <a:normAutofit fontScale="90000"/>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A 'Towards Inclusivity' model for reasonable adjustments in Higher Education.  </a:t>
            </a:r>
            <a:br>
              <a:rPr lang="en-GB" b="1" dirty="0">
                <a:latin typeface="Arial" panose="020B0604020202020204" pitchFamily="34" charset="0"/>
                <a:cs typeface="Arial" panose="020B0604020202020204" pitchFamily="34" charset="0"/>
              </a:rPr>
            </a:br>
            <a:br>
              <a:rPr lang="en-GB" b="1" dirty="0">
                <a:latin typeface="Arial" panose="020B0604020202020204" pitchFamily="34" charset="0"/>
                <a:cs typeface="Arial" panose="020B0604020202020204" pitchFamily="34" charset="0"/>
              </a:rPr>
            </a:br>
            <a:r>
              <a:rPr lang="en-GB" sz="3600" b="1" dirty="0">
                <a:latin typeface="Arial" panose="020B0604020202020204" pitchFamily="34" charset="0"/>
                <a:cs typeface="Arial" panose="020B0604020202020204" pitchFamily="34" charset="0"/>
              </a:rPr>
              <a:t>Louise Grimmett and Ben Watson, University College London (UCL) </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spTree>
    <p:extLst>
      <p:ext uri="{BB962C8B-B14F-4D97-AF65-F5344CB8AC3E}">
        <p14:creationId xmlns:p14="http://schemas.microsoft.com/office/powerpoint/2010/main" val="4016903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1351837"/>
          </a:xfrm>
        </p:spPr>
        <p:txBody>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The building blocks of inclusivity... </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257652" y="2691736"/>
            <a:ext cx="6887797" cy="3747737"/>
          </a:xfrm>
        </p:spPr>
        <p:txBody>
          <a:bodyPr vert="horz" lIns="91440" tIns="45720" rIns="91440" bIns="45720" rtlCol="0" anchor="t">
            <a:normAutofit fontScale="85000" lnSpcReduction="20000"/>
          </a:bodyPr>
          <a:lstStyle/>
          <a:p>
            <a:pPr marL="0" indent="0" algn="l">
              <a:lnSpc>
                <a:spcPct val="120000"/>
              </a:lnSpc>
              <a:buNone/>
            </a:pPr>
            <a:r>
              <a:rPr lang="en-GB" dirty="0">
                <a:solidFill>
                  <a:srgbClr val="000000"/>
                </a:solidFill>
                <a:latin typeface="Arial" panose="020B0604020202020204" pitchFamily="34" charset="0"/>
                <a:cs typeface="Arial" panose="020B0604020202020204" pitchFamily="34" charset="0"/>
              </a:rPr>
              <a:t>'</a:t>
            </a:r>
            <a:r>
              <a:rPr lang="en-GB" sz="3300" dirty="0">
                <a:solidFill>
                  <a:srgbClr val="000000"/>
                </a:solidFill>
                <a:latin typeface="Arial" panose="020B0604020202020204" pitchFamily="34" charset="0"/>
                <a:cs typeface="Arial" panose="020B0604020202020204" pitchFamily="34" charset="0"/>
              </a:rPr>
              <a:t>By building inclusive practices into an institution’s structure and operations, fewer reasonable adjustments will be needed over time. Where such adjustments are needed, the institution can be much more responsive to individual needs' (Office for Students, 2019). </a:t>
            </a:r>
            <a:endParaRPr lang="en-US" sz="3300" dirty="0">
              <a:latin typeface="Arial" panose="020B0604020202020204" pitchFamily="34" charset="0"/>
              <a:cs typeface="Arial" panose="020B0604020202020204" pitchFamily="34" charset="0"/>
            </a:endParaRP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pic>
        <p:nvPicPr>
          <p:cNvPr id="7" name="Picture 7">
            <a:extLst>
              <a:ext uri="{FF2B5EF4-FFF2-40B4-BE49-F238E27FC236}">
                <a16:creationId xmlns:a16="http://schemas.microsoft.com/office/drawing/2014/main" id="{BF6DCD1A-9DB0-5A75-19CB-1BE7A0E2498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564704" y="2500768"/>
            <a:ext cx="5532406" cy="3768653"/>
          </a:xfrm>
          <a:prstGeom prst="ellipse">
            <a:avLst/>
          </a:prstGeom>
          <a:ln>
            <a:noFill/>
          </a:ln>
          <a:effectLst>
            <a:softEdge rad="112500"/>
          </a:effectLst>
        </p:spPr>
      </p:pic>
    </p:spTree>
    <p:extLst>
      <p:ext uri="{BB962C8B-B14F-4D97-AF65-F5344CB8AC3E}">
        <p14:creationId xmlns:p14="http://schemas.microsoft.com/office/powerpoint/2010/main" val="3103260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1351837"/>
          </a:xfrm>
        </p:spPr>
        <p:txBody>
          <a:bodyPr>
            <a:normAutofit/>
          </a:bodyPr>
          <a:lstStyle/>
          <a:p>
            <a:pPr algn="l">
              <a:lnSpc>
                <a:spcPct val="100000"/>
              </a:lnSpc>
            </a:pPr>
            <a:r>
              <a:rPr lang="en-US" sz="4000" b="1" dirty="0">
                <a:latin typeface="Arial" panose="020B0604020202020204" pitchFamily="34" charset="0"/>
                <a:cs typeface="Arial" panose="020B0604020202020204" pitchFamily="34" charset="0"/>
              </a:rPr>
              <a:t>If an adjustment works for everyone, is it still an adjustment?</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168611" y="2963054"/>
            <a:ext cx="11855222" cy="2749847"/>
          </a:xfrm>
        </p:spPr>
        <p:txBody>
          <a:bodyPr vert="horz" lIns="91440" tIns="45720" rIns="91440" bIns="45720" rtlCol="0" anchor="t">
            <a:normAutofit/>
          </a:bodyPr>
          <a:lstStyle/>
          <a:p>
            <a:pPr marL="0" indent="0" algn="l">
              <a:lnSpc>
                <a:spcPct val="100000"/>
              </a:lnSpc>
              <a:buNone/>
            </a:pPr>
            <a:r>
              <a:rPr lang="en-GB" dirty="0">
                <a:latin typeface="Arial" panose="020B0604020202020204" pitchFamily="34" charset="0"/>
                <a:cs typeface="Arial" panose="020B0604020202020204" pitchFamily="34" charset="0"/>
              </a:rPr>
              <a:t>We maintain that an adjustment for a disabled student can be beneficial for all students within the classroom, some of whom may not have a registered disability yet or may be experiencing a difficult time in their academic journey or personal lives. </a:t>
            </a:r>
            <a:endParaRPr lang="en-US" dirty="0">
              <a:latin typeface="Arial" panose="020B0604020202020204" pitchFamily="34" charset="0"/>
              <a:cs typeface="Arial" panose="020B0604020202020204" pitchFamily="34" charset="0"/>
            </a:endParaRP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spTree>
    <p:extLst>
      <p:ext uri="{BB962C8B-B14F-4D97-AF65-F5344CB8AC3E}">
        <p14:creationId xmlns:p14="http://schemas.microsoft.com/office/powerpoint/2010/main" val="4198459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102253" y="1032846"/>
            <a:ext cx="11987048" cy="1351837"/>
          </a:xfrm>
        </p:spPr>
        <p:txBody>
          <a:bodyPr/>
          <a:lstStyle/>
          <a:p>
            <a:pPr>
              <a:lnSpc>
                <a:spcPct val="100000"/>
              </a:lnSpc>
            </a:pPr>
            <a:r>
              <a:rPr lang="en-GB" b="1" dirty="0">
                <a:latin typeface="Arial" panose="020B0604020202020204" pitchFamily="34" charset="0"/>
                <a:cs typeface="Arial" panose="020B0604020202020204" pitchFamily="34" charset="0"/>
              </a:rPr>
              <a:t>Feedback from the UCL community </a:t>
            </a: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102031" y="2226885"/>
            <a:ext cx="7131804" cy="4635473"/>
          </a:xfrm>
        </p:spPr>
        <p:txBody>
          <a:bodyPr vert="horz" lIns="91440" tIns="45720" rIns="91440" bIns="45720" rtlCol="0" anchor="t">
            <a:normAutofit/>
          </a:bodyPr>
          <a:lstStyle/>
          <a:p>
            <a:pPr fontAlgn="base">
              <a:lnSpc>
                <a:spcPct val="100000"/>
              </a:lnSpc>
            </a:pPr>
            <a:r>
              <a:rPr lang="en-GB" dirty="0">
                <a:solidFill>
                  <a:srgbClr val="000000"/>
                </a:solidFill>
                <a:latin typeface="Arial" panose="020B0604020202020204" pitchFamily="34" charset="0"/>
                <a:cs typeface="Arial" panose="020B0604020202020204" pitchFamily="34" charset="0"/>
              </a:rPr>
              <a:t>UCL have received the paper very well.</a:t>
            </a:r>
          </a:p>
          <a:p>
            <a:pPr fontAlgn="base">
              <a:lnSpc>
                <a:spcPct val="100000"/>
              </a:lnSpc>
            </a:pPr>
            <a:r>
              <a:rPr lang="en-GB" dirty="0">
                <a:solidFill>
                  <a:srgbClr val="000000"/>
                </a:solidFill>
                <a:latin typeface="Arial" panose="020B0604020202020204" pitchFamily="34" charset="0"/>
                <a:cs typeface="Arial" panose="020B0604020202020204" pitchFamily="34" charset="0"/>
              </a:rPr>
              <a:t>Active community of Accessibility Champions.</a:t>
            </a:r>
          </a:p>
          <a:p>
            <a:pPr fontAlgn="base">
              <a:lnSpc>
                <a:spcPct val="100000"/>
              </a:lnSpc>
            </a:pPr>
            <a:r>
              <a:rPr lang="en-GB" dirty="0">
                <a:solidFill>
                  <a:srgbClr val="000000"/>
                </a:solidFill>
                <a:latin typeface="Arial" panose="020B0604020202020204" pitchFamily="34" charset="0"/>
                <a:cs typeface="Arial" panose="020B0604020202020204" pitchFamily="34" charset="0"/>
              </a:rPr>
              <a:t>Academic schools keen to have practical guidelines. </a:t>
            </a:r>
          </a:p>
          <a:p>
            <a:pPr>
              <a:lnSpc>
                <a:spcPct val="100000"/>
              </a:lnSpc>
            </a:pPr>
            <a:r>
              <a:rPr lang="en-GB" dirty="0">
                <a:latin typeface="Arial" panose="020B0604020202020204" pitchFamily="34" charset="0"/>
                <a:cs typeface="Arial" panose="020B0604020202020204" pitchFamily="34" charset="0"/>
              </a:rPr>
              <a:t>Funding received to bring in the Disability Rights UK to support with reasonable adjustments and model. </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pic>
        <p:nvPicPr>
          <p:cNvPr id="6" name="Picture 6" descr="An image of wild strawberries growing. ">
            <a:extLst>
              <a:ext uri="{FF2B5EF4-FFF2-40B4-BE49-F238E27FC236}">
                <a16:creationId xmlns:a16="http://schemas.microsoft.com/office/drawing/2014/main" id="{549B4A8E-A9DB-83FB-B796-8564EAE4DA3D}"/>
              </a:ext>
            </a:extLst>
          </p:cNvPr>
          <p:cNvPicPr>
            <a:picLocks noChangeAspect="1"/>
          </p:cNvPicPr>
          <p:nvPr/>
        </p:nvPicPr>
        <p:blipFill>
          <a:blip r:embed="rId5"/>
          <a:stretch>
            <a:fillRect/>
          </a:stretch>
        </p:blipFill>
        <p:spPr>
          <a:xfrm>
            <a:off x="6868333" y="1948401"/>
            <a:ext cx="5390826" cy="4640181"/>
          </a:xfrm>
          <a:prstGeom prst="ellipse">
            <a:avLst/>
          </a:prstGeom>
          <a:ln>
            <a:noFill/>
          </a:ln>
          <a:effectLst>
            <a:softEdge rad="112500"/>
          </a:effectLst>
        </p:spPr>
      </p:pic>
    </p:spTree>
    <p:extLst>
      <p:ext uri="{BB962C8B-B14F-4D97-AF65-F5344CB8AC3E}">
        <p14:creationId xmlns:p14="http://schemas.microsoft.com/office/powerpoint/2010/main" val="656332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102253" y="1136168"/>
            <a:ext cx="11987048" cy="1351837"/>
          </a:xfrm>
        </p:spPr>
        <p:txBody>
          <a:bodyPr/>
          <a:lstStyle/>
          <a:p>
            <a:pPr>
              <a:lnSpc>
                <a:spcPct val="100000"/>
              </a:lnSpc>
            </a:pPr>
            <a:r>
              <a:rPr lang="en-GB" b="1" dirty="0">
                <a:latin typeface="Arial" panose="020B0604020202020204" pitchFamily="34" charset="0"/>
                <a:cs typeface="Arial" panose="020B0604020202020204" pitchFamily="34" charset="0"/>
              </a:rPr>
              <a:t>Anticipated challenges </a:t>
            </a: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283331" y="2345558"/>
            <a:ext cx="7377194" cy="4525815"/>
          </a:xfrm>
        </p:spPr>
        <p:txBody>
          <a:bodyPr vert="horz" lIns="91440" tIns="45720" rIns="91440" bIns="45720" rtlCol="0" anchor="t">
            <a:normAutofit lnSpcReduction="10000"/>
          </a:bodyPr>
          <a:lstStyle/>
          <a:p>
            <a:pPr fontAlgn="base">
              <a:lnSpc>
                <a:spcPct val="120000"/>
              </a:lnSpc>
            </a:pPr>
            <a:r>
              <a:rPr lang="en-GB" dirty="0">
                <a:latin typeface="Arial" panose="020B0604020202020204" pitchFamily="34" charset="0"/>
                <a:cs typeface="Arial" panose="020B0604020202020204" pitchFamily="34" charset="0"/>
              </a:rPr>
              <a:t>The size of UCL. </a:t>
            </a:r>
          </a:p>
          <a:p>
            <a:pPr>
              <a:lnSpc>
                <a:spcPct val="120000"/>
              </a:lnSpc>
            </a:pPr>
            <a:r>
              <a:rPr lang="en-GB" dirty="0">
                <a:latin typeface="Arial" panose="020B0604020202020204" pitchFamily="34" charset="0"/>
                <a:cs typeface="Arial" panose="020B0604020202020204" pitchFamily="34" charset="0"/>
              </a:rPr>
              <a:t>Embedding it within policy.  </a:t>
            </a:r>
          </a:p>
          <a:p>
            <a:pPr>
              <a:lnSpc>
                <a:spcPct val="120000"/>
              </a:lnSpc>
            </a:pPr>
            <a:r>
              <a:rPr lang="en-GB" dirty="0">
                <a:latin typeface="Arial" panose="020B0604020202020204" pitchFamily="34" charset="0"/>
                <a:cs typeface="Arial" panose="020B0604020202020204" pitchFamily="34" charset="0"/>
              </a:rPr>
              <a:t>Fear of change.  </a:t>
            </a:r>
          </a:p>
          <a:p>
            <a:pPr>
              <a:lnSpc>
                <a:spcPct val="120000"/>
              </a:lnSpc>
            </a:pPr>
            <a:r>
              <a:rPr lang="en-GB" dirty="0">
                <a:latin typeface="Arial" panose="020B0604020202020204" pitchFamily="34" charset="0"/>
                <a:cs typeface="Arial" panose="020B0604020202020204" pitchFamily="34" charset="0"/>
              </a:rPr>
              <a:t>Academic arrogance for practical application. </a:t>
            </a:r>
          </a:p>
          <a:p>
            <a:pPr>
              <a:lnSpc>
                <a:spcPct val="120000"/>
              </a:lnSpc>
            </a:pPr>
            <a:r>
              <a:rPr lang="en-GB" dirty="0">
                <a:latin typeface="Arial" panose="020B0604020202020204" pitchFamily="34" charset="0"/>
                <a:cs typeface="Arial" panose="020B0604020202020204" pitchFamily="34" charset="0"/>
              </a:rPr>
              <a:t>Performance rights over recordings / intellectual property.</a:t>
            </a:r>
          </a:p>
          <a:p>
            <a:pPr>
              <a:lnSpc>
                <a:spcPct val="120000"/>
              </a:lnSpc>
            </a:pPr>
            <a:r>
              <a:rPr lang="en-GB" dirty="0">
                <a:latin typeface="Arial" panose="020B0604020202020204" pitchFamily="34" charset="0"/>
                <a:cs typeface="Arial" panose="020B0604020202020204" pitchFamily="34" charset="0"/>
              </a:rPr>
              <a:t>Trade Union involvement.</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pic>
        <p:nvPicPr>
          <p:cNvPr id="6" name="Picture 6" descr="Image of a peace lily">
            <a:extLst>
              <a:ext uri="{FF2B5EF4-FFF2-40B4-BE49-F238E27FC236}">
                <a16:creationId xmlns:a16="http://schemas.microsoft.com/office/drawing/2014/main" id="{E5DC55AF-D5C9-6F94-41AC-F6907AE11C5E}"/>
              </a:ext>
            </a:extLst>
          </p:cNvPr>
          <p:cNvPicPr>
            <a:picLocks noChangeAspect="1"/>
          </p:cNvPicPr>
          <p:nvPr/>
        </p:nvPicPr>
        <p:blipFill>
          <a:blip r:embed="rId5"/>
          <a:stretch>
            <a:fillRect/>
          </a:stretch>
        </p:blipFill>
        <p:spPr>
          <a:xfrm>
            <a:off x="6377553" y="1722029"/>
            <a:ext cx="5597470" cy="4808790"/>
          </a:xfrm>
          <a:prstGeom prst="ellipse">
            <a:avLst/>
          </a:prstGeom>
          <a:ln>
            <a:noFill/>
          </a:ln>
          <a:effectLst>
            <a:softEdge rad="112500"/>
          </a:effectLst>
        </p:spPr>
      </p:pic>
    </p:spTree>
    <p:extLst>
      <p:ext uri="{BB962C8B-B14F-4D97-AF65-F5344CB8AC3E}">
        <p14:creationId xmlns:p14="http://schemas.microsoft.com/office/powerpoint/2010/main" val="3325397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102476" y="1014587"/>
            <a:ext cx="11987048" cy="1351837"/>
          </a:xfrm>
        </p:spPr>
        <p:txBody>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Strategies, armour and tips </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299545" y="2059878"/>
            <a:ext cx="10769674" cy="4771305"/>
          </a:xfrm>
        </p:spPr>
        <p:txBody>
          <a:bodyPr vert="horz" lIns="91440" tIns="45720" rIns="91440" bIns="45720" rtlCol="0" anchor="t">
            <a:normAutofit/>
          </a:bodyPr>
          <a:lstStyle/>
          <a:p>
            <a:pPr algn="l" fontAlgn="base">
              <a:lnSpc>
                <a:spcPct val="110000"/>
              </a:lnSpc>
            </a:pPr>
            <a:r>
              <a:rPr lang="en-GB" dirty="0">
                <a:solidFill>
                  <a:srgbClr val="000000"/>
                </a:solidFill>
                <a:latin typeface="Arial" panose="020B0604020202020204" pitchFamily="34" charset="0"/>
                <a:cs typeface="Arial" panose="020B0604020202020204" pitchFamily="34" charset="0"/>
              </a:rPr>
              <a:t>Kill them with kindness (first tactic).</a:t>
            </a:r>
          </a:p>
          <a:p>
            <a:pPr algn="l">
              <a:lnSpc>
                <a:spcPct val="110000"/>
              </a:lnSpc>
            </a:pPr>
            <a:r>
              <a:rPr lang="en-GB" dirty="0">
                <a:solidFill>
                  <a:srgbClr val="000000"/>
                </a:solidFill>
                <a:latin typeface="Arial" panose="020B0604020202020204" pitchFamily="34" charset="0"/>
                <a:cs typeface="Arial" panose="020B0604020202020204" pitchFamily="34" charset="0"/>
              </a:rPr>
              <a:t>Ask 'them' for an alternative.</a:t>
            </a:r>
            <a:endParaRPr lang="en-US" dirty="0">
              <a:latin typeface="Arial" panose="020B0604020202020204" pitchFamily="34" charset="0"/>
              <a:cs typeface="Arial" panose="020B0604020202020204" pitchFamily="34" charset="0"/>
            </a:endParaRPr>
          </a:p>
          <a:p>
            <a:pPr algn="l">
              <a:lnSpc>
                <a:spcPct val="110000"/>
              </a:lnSpc>
            </a:pPr>
            <a:r>
              <a:rPr lang="en-GB" dirty="0">
                <a:solidFill>
                  <a:srgbClr val="000000"/>
                </a:solidFill>
                <a:latin typeface="Arial" panose="020B0604020202020204" pitchFamily="34" charset="0"/>
                <a:cs typeface="Arial" panose="020B0604020202020204" pitchFamily="34" charset="0"/>
              </a:rPr>
              <a:t>Have they discussed this with the student (where appropriate). </a:t>
            </a:r>
          </a:p>
          <a:p>
            <a:pPr algn="l">
              <a:lnSpc>
                <a:spcPct val="110000"/>
              </a:lnSpc>
            </a:pPr>
            <a:r>
              <a:rPr lang="en-GB" dirty="0">
                <a:solidFill>
                  <a:srgbClr val="000000"/>
                </a:solidFill>
                <a:latin typeface="Arial" panose="020B0604020202020204" pitchFamily="34" charset="0"/>
                <a:cs typeface="Arial" panose="020B0604020202020204" pitchFamily="34" charset="0"/>
              </a:rPr>
              <a:t>Provide them with the worst-case scenario... "ok, if this doesn't happen, it may lead to a disability-discrimination complaint..." </a:t>
            </a:r>
          </a:p>
          <a:p>
            <a:pPr algn="l">
              <a:lnSpc>
                <a:spcPct val="110000"/>
              </a:lnSpc>
            </a:pPr>
            <a:r>
              <a:rPr lang="en-GB" dirty="0">
                <a:solidFill>
                  <a:srgbClr val="000000"/>
                </a:solidFill>
                <a:latin typeface="Arial" panose="020B0604020202020204" pitchFamily="34" charset="0"/>
                <a:cs typeface="Arial" panose="020B0604020202020204" pitchFamily="34" charset="0"/>
              </a:rPr>
              <a:t>Remind them of previous precedent.</a:t>
            </a:r>
          </a:p>
          <a:p>
            <a:pPr algn="l">
              <a:lnSpc>
                <a:spcPct val="110000"/>
              </a:lnSpc>
            </a:pPr>
            <a:r>
              <a:rPr lang="en-GB" dirty="0">
                <a:solidFill>
                  <a:srgbClr val="000000"/>
                </a:solidFill>
                <a:latin typeface="Arial" panose="020B0604020202020204" pitchFamily="34" charset="0"/>
                <a:cs typeface="Arial" panose="020B0604020202020204" pitchFamily="34" charset="0"/>
              </a:rPr>
              <a:t>Ask if they have checked their response with your University Legal team. </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spTree>
    <p:extLst>
      <p:ext uri="{BB962C8B-B14F-4D97-AF65-F5344CB8AC3E}">
        <p14:creationId xmlns:p14="http://schemas.microsoft.com/office/powerpoint/2010/main" val="1571319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1351837"/>
          </a:xfrm>
        </p:spPr>
        <p:txBody>
          <a:bodyPr/>
          <a:lstStyle/>
          <a:p>
            <a:pPr>
              <a:lnSpc>
                <a:spcPct val="100000"/>
              </a:lnSpc>
            </a:pPr>
            <a:r>
              <a:rPr lang="en-GB" b="1" dirty="0">
                <a:latin typeface="Arial" panose="020B0604020202020204" pitchFamily="34" charset="0"/>
                <a:cs typeface="Arial" panose="020B0604020202020204" pitchFamily="34" charset="0"/>
              </a:rPr>
              <a:t>Contact us  </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sp>
        <p:nvSpPr>
          <p:cNvPr id="6" name="Content Placeholder 2">
            <a:extLst>
              <a:ext uri="{FF2B5EF4-FFF2-40B4-BE49-F238E27FC236}">
                <a16:creationId xmlns:a16="http://schemas.microsoft.com/office/drawing/2014/main" id="{06F34268-8FE8-0CC3-2F98-65202774A2C1}"/>
              </a:ext>
            </a:extLst>
          </p:cNvPr>
          <p:cNvSpPr>
            <a:spLocks noGrp="1"/>
          </p:cNvSpPr>
          <p:nvPr/>
        </p:nvSpPr>
        <p:spPr>
          <a:xfrm>
            <a:off x="651293" y="2702644"/>
            <a:ext cx="110340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spcAft>
                <a:spcPts val="800"/>
              </a:spcAft>
            </a:pPr>
            <a:r>
              <a:rPr lang="en-GB" sz="3000" dirty="0">
                <a:effectLst/>
                <a:latin typeface="Arial" panose="020B0604020202020204" pitchFamily="34" charset="0"/>
                <a:ea typeface="Calibri" panose="020F0502020204030204" pitchFamily="34" charset="0"/>
                <a:cs typeface="Arial" panose="020B0604020202020204" pitchFamily="34" charset="0"/>
              </a:rPr>
              <a:t>Louise Grimmett, Student Support and Wellbeing Manager (Disability and SpLDs), </a:t>
            </a:r>
            <a:r>
              <a:rPr lang="en-GB" sz="3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5"/>
              </a:rPr>
              <a:t>l.grimmett@ucl.ac.uk</a:t>
            </a:r>
            <a:r>
              <a:rPr lang="en-GB" sz="3000" dirty="0">
                <a:effectLst/>
                <a:latin typeface="Arial" panose="020B0604020202020204" pitchFamily="34" charset="0"/>
                <a:ea typeface="Calibri" panose="020F0502020204030204" pitchFamily="34" charset="0"/>
                <a:cs typeface="Arial" panose="020B0604020202020204" pitchFamily="34" charset="0"/>
              </a:rPr>
              <a:t>  </a:t>
            </a:r>
          </a:p>
          <a:p>
            <a:pPr algn="l">
              <a:lnSpc>
                <a:spcPct val="100000"/>
              </a:lnSpc>
              <a:spcAft>
                <a:spcPts val="800"/>
              </a:spcAft>
            </a:pPr>
            <a:r>
              <a:rPr lang="en-GB" sz="3000" dirty="0">
                <a:effectLst/>
                <a:latin typeface="Arial" panose="020B0604020202020204" pitchFamily="34" charset="0"/>
                <a:ea typeface="Calibri" panose="020F0502020204030204" pitchFamily="34" charset="0"/>
                <a:cs typeface="Arial" panose="020B0604020202020204" pitchFamily="34" charset="0"/>
              </a:rPr>
              <a:t>Ben Watson, Head of Digital Accessibility, </a:t>
            </a:r>
            <a:r>
              <a:rPr lang="en-GB" sz="30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6"/>
              </a:rPr>
              <a:t>b-watson@ucl.ac.uk</a:t>
            </a:r>
            <a:r>
              <a:rPr lang="en-GB" sz="3000" dirty="0">
                <a:effectLst/>
                <a:latin typeface="Arial" panose="020B0604020202020204" pitchFamily="34" charset="0"/>
                <a:ea typeface="Calibri" panose="020F0502020204030204" pitchFamily="34" charset="0"/>
                <a:cs typeface="Arial" panose="020B0604020202020204" pitchFamily="34" charset="0"/>
              </a:rPr>
              <a:t>  </a:t>
            </a:r>
          </a:p>
          <a:p>
            <a:pPr marL="0" indent="0" algn="l">
              <a:lnSpc>
                <a:spcPct val="100000"/>
              </a:lnSpc>
              <a:buNone/>
            </a:pPr>
            <a:endParaRPr lang="en-GB" sz="36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405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102476" y="1014587"/>
            <a:ext cx="11987048" cy="1351837"/>
          </a:xfrm>
        </p:spPr>
        <p:txBody>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Towards Inclusivity paper link</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299545" y="2059878"/>
            <a:ext cx="11789979" cy="4745475"/>
          </a:xfrm>
        </p:spPr>
        <p:txBody>
          <a:bodyPr vert="horz" lIns="91440" tIns="45720" rIns="91440" bIns="45720" rtlCol="0" anchor="t">
            <a:normAutofit/>
          </a:bodyPr>
          <a:lstStyle/>
          <a:p>
            <a:pPr algn="l">
              <a:lnSpc>
                <a:spcPct val="100000"/>
              </a:lnSpc>
            </a:pPr>
            <a:r>
              <a:rPr lang="en-GB" dirty="0">
                <a:solidFill>
                  <a:srgbClr val="000000"/>
                </a:solidFill>
                <a:latin typeface="Arial" panose="020B0604020202020204" pitchFamily="34" charset="0"/>
                <a:cs typeface="Arial" panose="020B0604020202020204" pitchFamily="34" charset="0"/>
                <a:hlinkClick r:id="rId4"/>
              </a:rPr>
              <a:t>Towards Inclusivity paper</a:t>
            </a:r>
            <a:endParaRPr lang="en-GB" dirty="0">
              <a:solidFill>
                <a:srgbClr val="000000"/>
              </a:solidFill>
              <a:latin typeface="Arial" panose="020B0604020202020204" pitchFamily="34" charset="0"/>
              <a:cs typeface="Arial" panose="020B0604020202020204" pitchFamily="34" charset="0"/>
            </a:endParaRPr>
          </a:p>
          <a:p>
            <a:pPr lvl="1">
              <a:lnSpc>
                <a:spcPct val="100000"/>
              </a:lnSpc>
            </a:pPr>
            <a:r>
              <a:rPr lang="en-GB" sz="2800" dirty="0">
                <a:solidFill>
                  <a:srgbClr val="000000"/>
                </a:solidFill>
                <a:latin typeface="Arial" panose="020B0604020202020204" pitchFamily="34" charset="0"/>
                <a:cs typeface="Arial" panose="020B0604020202020204" pitchFamily="34" charset="0"/>
              </a:rPr>
              <a:t>https://tinyurl.com/Towards-Inclusivity </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520" y="-6034"/>
            <a:ext cx="12189125" cy="1026416"/>
          </a:xfrm>
          <a:prstGeom prst="rect">
            <a:avLst/>
          </a:prstGeom>
        </p:spPr>
      </p:pic>
      <p:pic>
        <p:nvPicPr>
          <p:cNvPr id="11" name="Picture 10" descr="QR code linking to Towards Inclusivity paper - https://liveuclac-my.sharepoint.com/:w:/g/personal/ccaebwa_ucl_ac_uk/EcF_D6uMJ85KthKP1_8oLEwBFLv6rcsX2_HeotXwtkR9Zw?e=kAscqA&#10;">
            <a:extLst>
              <a:ext uri="{FF2B5EF4-FFF2-40B4-BE49-F238E27FC236}">
                <a16:creationId xmlns:a16="http://schemas.microsoft.com/office/drawing/2014/main" id="{4FFE6399-2AC8-6F2A-13C2-FA45925188F1}"/>
              </a:ext>
            </a:extLst>
          </p:cNvPr>
          <p:cNvPicPr>
            <a:picLocks noChangeAspect="1"/>
          </p:cNvPicPr>
          <p:nvPr/>
        </p:nvPicPr>
        <p:blipFill>
          <a:blip r:embed="rId6"/>
          <a:stretch>
            <a:fillRect/>
          </a:stretch>
        </p:blipFill>
        <p:spPr>
          <a:xfrm>
            <a:off x="4336798" y="3100103"/>
            <a:ext cx="3508488" cy="3534285"/>
          </a:xfrm>
          <a:prstGeom prst="rect">
            <a:avLst/>
          </a:prstGeom>
        </p:spPr>
      </p:pic>
    </p:spTree>
    <p:extLst>
      <p:ext uri="{BB962C8B-B14F-4D97-AF65-F5344CB8AC3E}">
        <p14:creationId xmlns:p14="http://schemas.microsoft.com/office/powerpoint/2010/main" val="943869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1351837"/>
          </a:xfrm>
        </p:spPr>
        <p:txBody>
          <a:bodyPr>
            <a:normAutofit fontScale="90000"/>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An introduction to us and the 'Towards Inclusivity' model. </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825062" y="3294843"/>
            <a:ext cx="10515600" cy="4351338"/>
          </a:xfrm>
        </p:spPr>
        <p:txBody>
          <a:bodyPr vert="horz" lIns="91440" tIns="45720" rIns="91440" bIns="45720" rtlCol="0" anchor="t">
            <a:normAutofit/>
          </a:bodyPr>
          <a:lstStyle/>
          <a:p>
            <a:pPr algn="l" fontAlgn="base">
              <a:lnSpc>
                <a:spcPct val="100000"/>
              </a:lnSpc>
            </a:pPr>
            <a:r>
              <a:rPr lang="en-GB" dirty="0">
                <a:solidFill>
                  <a:srgbClr val="000000"/>
                </a:solidFill>
                <a:latin typeface="Arial" panose="020B0604020202020204" pitchFamily="34" charset="0"/>
                <a:cs typeface="Arial" panose="020B0604020202020204" pitchFamily="34" charset="0"/>
              </a:rPr>
              <a:t>Introducing Louise... </a:t>
            </a:r>
            <a:endParaRPr lang="en-US" dirty="0">
              <a:latin typeface="Arial" panose="020B0604020202020204" pitchFamily="34" charset="0"/>
              <a:cs typeface="Arial" panose="020B0604020202020204" pitchFamily="34" charset="0"/>
            </a:endParaRPr>
          </a:p>
          <a:p>
            <a:pPr algn="l">
              <a:lnSpc>
                <a:spcPct val="100000"/>
              </a:lnSpc>
            </a:pPr>
            <a:r>
              <a:rPr lang="en-GB" dirty="0">
                <a:solidFill>
                  <a:srgbClr val="000000"/>
                </a:solidFill>
                <a:latin typeface="Arial" panose="020B0604020202020204" pitchFamily="34" charset="0"/>
                <a:cs typeface="Arial" panose="020B0604020202020204" pitchFamily="34" charset="0"/>
              </a:rPr>
              <a:t>Introducing Ben... </a:t>
            </a:r>
          </a:p>
          <a:p>
            <a:pPr algn="l">
              <a:lnSpc>
                <a:spcPct val="100000"/>
              </a:lnSpc>
            </a:pPr>
            <a:r>
              <a:rPr lang="en-GB" dirty="0">
                <a:solidFill>
                  <a:srgbClr val="000000"/>
                </a:solidFill>
                <a:latin typeface="Arial" panose="020B0604020202020204" pitchFamily="34" charset="0"/>
                <a:cs typeface="Arial" panose="020B0604020202020204" pitchFamily="34" charset="0"/>
              </a:rPr>
              <a:t>Introducing the model...</a:t>
            </a:r>
          </a:p>
          <a:p>
            <a:pPr algn="l">
              <a:lnSpc>
                <a:spcPct val="100000"/>
              </a:lnSpc>
            </a:pPr>
            <a:r>
              <a:rPr lang="en-GB" dirty="0">
                <a:solidFill>
                  <a:srgbClr val="000000"/>
                </a:solidFill>
                <a:latin typeface="Arial" panose="020B0604020202020204" pitchFamily="34" charset="0"/>
                <a:cs typeface="Arial" panose="020B0604020202020204" pitchFamily="34" charset="0"/>
              </a:rPr>
              <a:t>Why 'towards inclusivity?' </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pic>
        <p:nvPicPr>
          <p:cNvPr id="6" name="Picture 6" descr="Image of a daisy flower on a dark background.">
            <a:extLst>
              <a:ext uri="{FF2B5EF4-FFF2-40B4-BE49-F238E27FC236}">
                <a16:creationId xmlns:a16="http://schemas.microsoft.com/office/drawing/2014/main" id="{AD8D9A20-C4A6-772A-591F-84CD014A6949}"/>
              </a:ext>
            </a:extLst>
          </p:cNvPr>
          <p:cNvPicPr>
            <a:picLocks noChangeAspect="1"/>
          </p:cNvPicPr>
          <p:nvPr/>
        </p:nvPicPr>
        <p:blipFill>
          <a:blip r:embed="rId5"/>
          <a:stretch>
            <a:fillRect/>
          </a:stretch>
        </p:blipFill>
        <p:spPr>
          <a:xfrm>
            <a:off x="7643005" y="2018829"/>
            <a:ext cx="4008406" cy="4948192"/>
          </a:xfrm>
          <a:prstGeom prst="ellipse">
            <a:avLst/>
          </a:prstGeom>
          <a:ln>
            <a:noFill/>
          </a:ln>
          <a:effectLst>
            <a:softEdge rad="112500"/>
          </a:effectLst>
        </p:spPr>
      </p:pic>
    </p:spTree>
    <p:extLst>
      <p:ext uri="{BB962C8B-B14F-4D97-AF65-F5344CB8AC3E}">
        <p14:creationId xmlns:p14="http://schemas.microsoft.com/office/powerpoint/2010/main" val="1989934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1351837"/>
          </a:xfrm>
        </p:spPr>
        <p:txBody>
          <a:bodyPr>
            <a:normAutofit fontScale="90000"/>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An introduction to the 'Towards Inclusivity' model. </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221213" y="2690994"/>
            <a:ext cx="7021902" cy="4797036"/>
          </a:xfrm>
        </p:spPr>
        <p:txBody>
          <a:bodyPr vert="horz" lIns="91440" tIns="45720" rIns="91440" bIns="45720" rtlCol="0" anchor="t">
            <a:normAutofit/>
          </a:bodyPr>
          <a:lstStyle/>
          <a:p>
            <a:pPr marL="0" indent="0" algn="l" rtl="0" fontAlgn="base">
              <a:lnSpc>
                <a:spcPct val="120000"/>
              </a:lnSpc>
              <a:buNone/>
            </a:pPr>
            <a:r>
              <a:rPr lang="en-US" sz="2800" b="0" i="0" dirty="0">
                <a:solidFill>
                  <a:srgbClr val="000000"/>
                </a:solidFill>
                <a:effectLst/>
                <a:latin typeface="Arial" panose="020B0604020202020204" pitchFamily="34" charset="0"/>
                <a:cs typeface="Arial" panose="020B0604020202020204" pitchFamily="34" charset="0"/>
              </a:rPr>
              <a:t>Outlines simple but impactful ‘towards inclusivity’ adjustments to teaching and learning at UCL</a:t>
            </a:r>
            <a:r>
              <a:rPr lang="en-US" dirty="0">
                <a:solidFill>
                  <a:srgbClr val="000000"/>
                </a:solidFill>
                <a:latin typeface="Arial" panose="020B0604020202020204" pitchFamily="34" charset="0"/>
                <a:cs typeface="Arial" panose="020B0604020202020204" pitchFamily="34" charset="0"/>
              </a:rPr>
              <a:t>.</a:t>
            </a:r>
            <a:br>
              <a:rPr lang="en-US" sz="2800" b="0" i="0" dirty="0">
                <a:effectLst/>
                <a:latin typeface="Arial" panose="020B0604020202020204" pitchFamily="34" charset="0"/>
                <a:cs typeface="Arial" panose="020B0604020202020204" pitchFamily="34" charset="0"/>
              </a:rPr>
            </a:br>
            <a:r>
              <a:rPr lang="en-US" sz="2800" b="0" i="0" dirty="0">
                <a:solidFill>
                  <a:srgbClr val="000000"/>
                </a:solidFill>
                <a:effectLst/>
                <a:latin typeface="Arial" panose="020B0604020202020204" pitchFamily="34" charset="0"/>
                <a:cs typeface="Arial" panose="020B0604020202020204" pitchFamily="34" charset="0"/>
              </a:rPr>
              <a:t>The model has been informed by an analysis of frequently requested Summary of Reasonable Adjustments (</a:t>
            </a:r>
            <a:r>
              <a:rPr lang="en-US" sz="2800" b="0" i="0" dirty="0" err="1">
                <a:solidFill>
                  <a:srgbClr val="000000"/>
                </a:solidFill>
                <a:effectLst/>
                <a:latin typeface="Arial" panose="020B0604020202020204" pitchFamily="34" charset="0"/>
                <a:cs typeface="Arial" panose="020B0604020202020204" pitchFamily="34" charset="0"/>
              </a:rPr>
              <a:t>SoRA</a:t>
            </a:r>
            <a:r>
              <a:rPr lang="en-US" sz="2800" b="0" i="0" dirty="0">
                <a:solidFill>
                  <a:srgbClr val="000000"/>
                </a:solidFill>
                <a:effectLst/>
                <a:latin typeface="Arial" panose="020B0604020202020204" pitchFamily="34" charset="0"/>
                <a:cs typeface="Arial" panose="020B0604020202020204" pitchFamily="34" charset="0"/>
              </a:rPr>
              <a:t>) and current research on inclusive practice within the Higher Education sector.  </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pic>
        <p:nvPicPr>
          <p:cNvPr id="6" name="Picture 6" descr="An image of wild blueberries surrounded by green leaves. ">
            <a:extLst>
              <a:ext uri="{FF2B5EF4-FFF2-40B4-BE49-F238E27FC236}">
                <a16:creationId xmlns:a16="http://schemas.microsoft.com/office/drawing/2014/main" id="{0C494361-CB30-CC1C-5783-5B99A15F5CF5}"/>
              </a:ext>
            </a:extLst>
          </p:cNvPr>
          <p:cNvPicPr>
            <a:picLocks noChangeAspect="1"/>
          </p:cNvPicPr>
          <p:nvPr/>
        </p:nvPicPr>
        <p:blipFill>
          <a:blip r:embed="rId5"/>
          <a:stretch>
            <a:fillRect/>
          </a:stretch>
        </p:blipFill>
        <p:spPr>
          <a:xfrm>
            <a:off x="7398590" y="2263348"/>
            <a:ext cx="4295953" cy="4387268"/>
          </a:xfrm>
          <a:prstGeom prst="ellipse">
            <a:avLst/>
          </a:prstGeom>
          <a:ln>
            <a:noFill/>
          </a:ln>
          <a:effectLst>
            <a:softEdge rad="112500"/>
          </a:effectLst>
        </p:spPr>
      </p:pic>
    </p:spTree>
    <p:extLst>
      <p:ext uri="{BB962C8B-B14F-4D97-AF65-F5344CB8AC3E}">
        <p14:creationId xmlns:p14="http://schemas.microsoft.com/office/powerpoint/2010/main" val="785759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1351837"/>
          </a:xfrm>
        </p:spPr>
        <p:txBody>
          <a:bodyPr/>
          <a:lstStyle/>
          <a:p>
            <a:pPr>
              <a:lnSpc>
                <a:spcPct val="100000"/>
              </a:lnSpc>
            </a:pPr>
            <a:r>
              <a:rPr lang="en-GB" b="1" dirty="0">
                <a:solidFill>
                  <a:srgbClr val="000000"/>
                </a:solidFill>
                <a:latin typeface="Arial" panose="020B0604020202020204" pitchFamily="34" charset="0"/>
                <a:cs typeface="Arial" panose="020B0604020202020204" pitchFamily="34" charset="0"/>
              </a:rPr>
              <a:t>Additional considerations </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139412" y="2740571"/>
            <a:ext cx="11915160" cy="4380092"/>
          </a:xfrm>
        </p:spPr>
        <p:txBody>
          <a:bodyPr vert="horz" lIns="91440" tIns="45720" rIns="91440" bIns="45720" rtlCol="0" anchor="t">
            <a:normAutofit/>
          </a:bodyPr>
          <a:lstStyle/>
          <a:p>
            <a:pPr marL="0" indent="0" algn="l">
              <a:lnSpc>
                <a:spcPct val="100000"/>
              </a:lnSpc>
              <a:buNone/>
            </a:pPr>
            <a:r>
              <a:rPr lang="en-GB" dirty="0">
                <a:solidFill>
                  <a:srgbClr val="000000"/>
                </a:solidFill>
                <a:latin typeface="Arial" panose="020B0604020202020204" pitchFamily="34" charset="0"/>
                <a:cs typeface="Arial" panose="020B0604020202020204" pitchFamily="34" charset="0"/>
              </a:rPr>
              <a:t>Many Higher Education Institutions have helpful baseline principles for reasonable adjustments. Our aim was to create our own baseline principles whilst acknowledging that reasonable adjustments and environments need continual review. We believe that presently inclusivity is a fallacy, and we can only strive to move ‘towards inclusivity’ rather than something anyone can proclaim to have fostered. </a:t>
            </a:r>
            <a:endParaRPr lang="en-US" dirty="0">
              <a:latin typeface="Arial" panose="020B0604020202020204" pitchFamily="34" charset="0"/>
              <a:cs typeface="Arial" panose="020B0604020202020204" pitchFamily="34" charset="0"/>
            </a:endParaRP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spTree>
    <p:extLst>
      <p:ext uri="{BB962C8B-B14F-4D97-AF65-F5344CB8AC3E}">
        <p14:creationId xmlns:p14="http://schemas.microsoft.com/office/powerpoint/2010/main" val="2164056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1351837"/>
          </a:xfrm>
        </p:spPr>
        <p:txBody>
          <a:bodyPr>
            <a:normAutofit fontScale="90000"/>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Reasonable Adjustments: beyond our legal duty but within a threshold </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90577" y="2869966"/>
            <a:ext cx="8258355" cy="4351338"/>
          </a:xfrm>
        </p:spPr>
        <p:txBody>
          <a:bodyPr vert="horz" lIns="91440" tIns="45720" rIns="91440" bIns="45720" rtlCol="0" anchor="t">
            <a:normAutofit/>
          </a:bodyPr>
          <a:lstStyle/>
          <a:p>
            <a:pPr algn="l" fontAlgn="base">
              <a:lnSpc>
                <a:spcPct val="110000"/>
              </a:lnSpc>
            </a:pPr>
            <a:r>
              <a:rPr lang="en-GB" dirty="0">
                <a:solidFill>
                  <a:srgbClr val="000000"/>
                </a:solidFill>
                <a:latin typeface="Arial" panose="020B0604020202020204" pitchFamily="34" charset="0"/>
                <a:cs typeface="Arial" panose="020B0604020202020204" pitchFamily="34" charset="0"/>
              </a:rPr>
              <a:t>Reasonable adjustments should be reasonable.  </a:t>
            </a:r>
            <a:endParaRPr lang="en-US" dirty="0">
              <a:latin typeface="Arial" panose="020B0604020202020204" pitchFamily="34" charset="0"/>
              <a:cs typeface="Arial" panose="020B0604020202020204" pitchFamily="34" charset="0"/>
            </a:endParaRPr>
          </a:p>
          <a:p>
            <a:pPr algn="l">
              <a:lnSpc>
                <a:spcPct val="110000"/>
              </a:lnSpc>
            </a:pPr>
            <a:r>
              <a:rPr lang="en-GB" dirty="0">
                <a:solidFill>
                  <a:srgbClr val="000000"/>
                </a:solidFill>
                <a:latin typeface="Arial" panose="020B0604020202020204" pitchFamily="34" charset="0"/>
                <a:cs typeface="Arial" panose="020B0604020202020204" pitchFamily="34" charset="0"/>
              </a:rPr>
              <a:t>Who decides what's reasonable? </a:t>
            </a:r>
          </a:p>
          <a:p>
            <a:pPr algn="l">
              <a:lnSpc>
                <a:spcPct val="110000"/>
              </a:lnSpc>
            </a:pPr>
            <a:r>
              <a:rPr lang="en-GB" dirty="0">
                <a:solidFill>
                  <a:srgbClr val="000000"/>
                </a:solidFill>
                <a:latin typeface="Arial" panose="020B0604020202020204" pitchFamily="34" charset="0"/>
                <a:cs typeface="Arial" panose="020B0604020202020204" pitchFamily="34" charset="0"/>
              </a:rPr>
              <a:t>Reasonable adjustments should not positively discriminate against non-disabled students.  </a:t>
            </a:r>
          </a:p>
          <a:p>
            <a:pPr algn="l">
              <a:lnSpc>
                <a:spcPct val="110000"/>
              </a:lnSpc>
            </a:pPr>
            <a:r>
              <a:rPr lang="en-GB" dirty="0">
                <a:solidFill>
                  <a:srgbClr val="000000"/>
                </a:solidFill>
                <a:latin typeface="Arial" panose="020B0604020202020204" pitchFamily="34" charset="0"/>
                <a:cs typeface="Arial" panose="020B0604020202020204" pitchFamily="34" charset="0"/>
              </a:rPr>
              <a:t>Reasonable adjustments equate to improved belonging and better outcomes for disabled students. </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pic>
        <p:nvPicPr>
          <p:cNvPr id="6" name="Picture 6" descr="A jar of lavender on a lace table cloth">
            <a:extLst>
              <a:ext uri="{FF2B5EF4-FFF2-40B4-BE49-F238E27FC236}">
                <a16:creationId xmlns:a16="http://schemas.microsoft.com/office/drawing/2014/main" id="{0A759B17-7DB5-8B0E-5B6B-93B80B23E5AF}"/>
              </a:ext>
            </a:extLst>
          </p:cNvPr>
          <p:cNvPicPr>
            <a:picLocks noChangeAspect="1"/>
          </p:cNvPicPr>
          <p:nvPr/>
        </p:nvPicPr>
        <p:blipFill>
          <a:blip r:embed="rId5"/>
          <a:stretch>
            <a:fillRect/>
          </a:stretch>
        </p:blipFill>
        <p:spPr>
          <a:xfrm>
            <a:off x="7729270" y="2694047"/>
            <a:ext cx="4022782" cy="4029078"/>
          </a:xfrm>
          <a:prstGeom prst="ellipse">
            <a:avLst/>
          </a:prstGeom>
          <a:ln>
            <a:noFill/>
          </a:ln>
          <a:effectLst>
            <a:softEdge rad="112500"/>
          </a:effectLst>
        </p:spPr>
      </p:pic>
    </p:spTree>
    <p:extLst>
      <p:ext uri="{BB962C8B-B14F-4D97-AF65-F5344CB8AC3E}">
        <p14:creationId xmlns:p14="http://schemas.microsoft.com/office/powerpoint/2010/main" val="962176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1351837"/>
          </a:xfrm>
        </p:spPr>
        <p:txBody>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What happens when we get it wrong?</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213756" y="2674075"/>
            <a:ext cx="10981294" cy="3515255"/>
          </a:xfrm>
        </p:spPr>
        <p:txBody>
          <a:bodyPr vert="horz" lIns="91440" tIns="45720" rIns="91440" bIns="45720" rtlCol="0" anchor="t">
            <a:normAutofit/>
          </a:bodyPr>
          <a:lstStyle/>
          <a:p>
            <a:pPr marL="0" lvl="0" indent="0" algn="l" rtl="0">
              <a:lnSpc>
                <a:spcPct val="120000"/>
              </a:lnSpc>
              <a:spcBef>
                <a:spcPts val="1000"/>
              </a:spcBef>
              <a:spcAft>
                <a:spcPts val="0"/>
              </a:spcAft>
              <a:buClr>
                <a:schemeClr val="dk1"/>
              </a:buClr>
              <a:buSzPts val="2800"/>
              <a:buNone/>
            </a:pPr>
            <a:r>
              <a:rPr lang="en-GB" dirty="0">
                <a:latin typeface="Arial" panose="020B0604020202020204" pitchFamily="34" charset="0"/>
                <a:ea typeface="Arial"/>
                <a:cs typeface="Arial" panose="020B0604020202020204" pitchFamily="34" charset="0"/>
                <a:sym typeface="Arial"/>
              </a:rPr>
              <a:t>Honestly, it kind of makes me question my future...like if they're not adapting any of the [learning materials] ...why even bother to put in the effort? It makes me lose confidence in learning and whether I'm going to be able to actually, get a job or go to uni or pursue what I want to do… I sometimes feel like I just get ignored". (3rd year Computer Science student with a visual impairment).</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spTree>
    <p:extLst>
      <p:ext uri="{BB962C8B-B14F-4D97-AF65-F5344CB8AC3E}">
        <p14:creationId xmlns:p14="http://schemas.microsoft.com/office/powerpoint/2010/main" val="183266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1351837"/>
          </a:xfrm>
        </p:spPr>
        <p:txBody>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Some key points from the model and data... </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96242" y="2453023"/>
            <a:ext cx="7182767" cy="4638885"/>
          </a:xfrm>
        </p:spPr>
        <p:txBody>
          <a:bodyPr vert="horz" lIns="91440" tIns="45720" rIns="91440" bIns="45720" rtlCol="0" anchor="t">
            <a:normAutofit/>
          </a:bodyPr>
          <a:lstStyle/>
          <a:p>
            <a:pPr fontAlgn="base">
              <a:lnSpc>
                <a:spcPct val="110000"/>
              </a:lnSpc>
            </a:pPr>
            <a:r>
              <a:rPr lang="en-GB" dirty="0">
                <a:solidFill>
                  <a:srgbClr val="000000"/>
                </a:solidFill>
                <a:latin typeface="Arial" panose="020B0604020202020204" pitchFamily="34" charset="0"/>
                <a:cs typeface="Arial" panose="020B0604020202020204" pitchFamily="34" charset="0"/>
              </a:rPr>
              <a:t>Supportive for both students and academic departments</a:t>
            </a:r>
          </a:p>
          <a:p>
            <a:pPr>
              <a:lnSpc>
                <a:spcPct val="110000"/>
              </a:lnSpc>
            </a:pPr>
            <a:r>
              <a:rPr lang="en-GB" dirty="0">
                <a:solidFill>
                  <a:srgbClr val="000000"/>
                </a:solidFill>
                <a:latin typeface="Arial" panose="020B0604020202020204" pitchFamily="34" charset="0"/>
                <a:cs typeface="Arial" panose="020B0604020202020204" pitchFamily="34" charset="0"/>
              </a:rPr>
              <a:t>Academic year: 19/20: 546 SoRAs created, 20/21: 961 SoRAs (43.1%), 21/22: 1534 SoRAs (59.6%), 22/23 (18th May) 3189 SoRAs (107.8%)</a:t>
            </a:r>
          </a:p>
          <a:p>
            <a:pPr>
              <a:lnSpc>
                <a:spcPct val="110000"/>
              </a:lnSpc>
            </a:pPr>
            <a:r>
              <a:rPr lang="en-GB" dirty="0">
                <a:solidFill>
                  <a:srgbClr val="000000"/>
                </a:solidFill>
                <a:latin typeface="Arial" panose="020B0604020202020204" pitchFamily="34" charset="0"/>
                <a:cs typeface="Arial" panose="020B0604020202020204" pitchFamily="34" charset="0"/>
              </a:rPr>
              <a:t>The invisible statistic: those uncategorised nor monitored  </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pic>
        <p:nvPicPr>
          <p:cNvPr id="6" name="Picture 6">
            <a:extLst>
              <a:ext uri="{FF2B5EF4-FFF2-40B4-BE49-F238E27FC236}">
                <a16:creationId xmlns:a16="http://schemas.microsoft.com/office/drawing/2014/main" id="{D533775F-0849-CA6C-E3B8-DED74112538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967269" y="2303025"/>
            <a:ext cx="5208306" cy="4129537"/>
          </a:xfrm>
          <a:prstGeom prst="ellipse">
            <a:avLst/>
          </a:prstGeom>
          <a:ln>
            <a:noFill/>
          </a:ln>
          <a:effectLst>
            <a:softEdge rad="112500"/>
          </a:effectLst>
        </p:spPr>
      </p:pic>
    </p:spTree>
    <p:extLst>
      <p:ext uri="{BB962C8B-B14F-4D97-AF65-F5344CB8AC3E}">
        <p14:creationId xmlns:p14="http://schemas.microsoft.com/office/powerpoint/2010/main" val="1942332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DBC69EB8-A580-8A06-63A1-B801F18B1A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501" y="399082"/>
            <a:ext cx="12317283" cy="927117"/>
          </a:xfrm>
          <a:prstGeom prst="rect">
            <a:avLst/>
          </a:prstGeom>
        </p:spPr>
      </p:pic>
      <p:sp>
        <p:nvSpPr>
          <p:cNvPr id="2" name="Title 1">
            <a:extLst>
              <a:ext uri="{FF2B5EF4-FFF2-40B4-BE49-F238E27FC236}">
                <a16:creationId xmlns:a16="http://schemas.microsoft.com/office/drawing/2014/main" id="{938CEA10-E275-497D-C723-E1180F46DCE9}"/>
              </a:ext>
            </a:extLst>
          </p:cNvPr>
          <p:cNvSpPr>
            <a:spLocks noGrp="1"/>
          </p:cNvSpPr>
          <p:nvPr>
            <p:ph type="title"/>
          </p:nvPr>
        </p:nvSpPr>
        <p:spPr>
          <a:xfrm>
            <a:off x="89338" y="1329897"/>
            <a:ext cx="11987048" cy="927117"/>
          </a:xfrm>
        </p:spPr>
        <p:txBody>
          <a:bodyPr>
            <a:normAutofit/>
          </a:bodyPr>
          <a:lstStyle/>
          <a:p>
            <a:pPr algn="l">
              <a:lnSpc>
                <a:spcPct val="100000"/>
              </a:lnSpc>
            </a:pPr>
            <a:r>
              <a:rPr lang="en-GB" b="1" dirty="0">
                <a:solidFill>
                  <a:srgbClr val="000000"/>
                </a:solidFill>
                <a:latin typeface="Arial" panose="020B0604020202020204" pitchFamily="34" charset="0"/>
                <a:cs typeface="Arial" panose="020B0604020202020204" pitchFamily="34" charset="0"/>
              </a:rPr>
              <a:t>Why does this matter? </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8F177CB-FD86-0082-DEA6-9909F7B116C9}"/>
              </a:ext>
            </a:extLst>
          </p:cNvPr>
          <p:cNvSpPr>
            <a:spLocks noGrp="1"/>
          </p:cNvSpPr>
          <p:nvPr>
            <p:ph idx="1"/>
          </p:nvPr>
        </p:nvSpPr>
        <p:spPr>
          <a:xfrm>
            <a:off x="89338" y="2425318"/>
            <a:ext cx="11868311" cy="4840168"/>
          </a:xfrm>
        </p:spPr>
        <p:txBody>
          <a:bodyPr vert="horz" lIns="91440" tIns="45720" rIns="91440" bIns="45720" rtlCol="0" anchor="t">
            <a:normAutofit/>
          </a:bodyPr>
          <a:lstStyle/>
          <a:p>
            <a:pPr algn="l">
              <a:lnSpc>
                <a:spcPct val="110000"/>
              </a:lnSpc>
            </a:pPr>
            <a:r>
              <a:rPr lang="en-US" dirty="0">
                <a:solidFill>
                  <a:schemeClr val="tx1"/>
                </a:solidFill>
                <a:latin typeface="Arial" panose="020B0604020202020204" pitchFamily="34" charset="0"/>
                <a:cs typeface="Arial" panose="020B0604020202020204" pitchFamily="34" charset="0"/>
              </a:rPr>
              <a:t>Ethics - </a:t>
            </a:r>
            <a:r>
              <a:rPr lang="en-GB" dirty="0">
                <a:solidFill>
                  <a:schemeClr val="tx1"/>
                </a:solidFill>
                <a:latin typeface="Arial" panose="020B0604020202020204" pitchFamily="34" charset="0"/>
                <a:cs typeface="Arial" panose="020B0604020202020204" pitchFamily="34" charset="0"/>
              </a:rPr>
              <a:t>it’s the right thing to do.</a:t>
            </a:r>
          </a:p>
          <a:p>
            <a:pPr>
              <a:lnSpc>
                <a:spcPct val="110000"/>
              </a:lnSpc>
            </a:pPr>
            <a:r>
              <a:rPr lang="en-US" dirty="0">
                <a:latin typeface="Arial" panose="020B0604020202020204" pitchFamily="34" charset="0"/>
                <a:cs typeface="Arial" panose="020B0604020202020204" pitchFamily="34" charset="0"/>
              </a:rPr>
              <a:t>Usability - the entire Higher Education community benefits.</a:t>
            </a:r>
          </a:p>
          <a:p>
            <a:pPr lvl="1" algn="l">
              <a:lnSpc>
                <a:spcPct val="110000"/>
              </a:lnSpc>
            </a:pPr>
            <a:r>
              <a:rPr lang="en-US" sz="2800" dirty="0">
                <a:solidFill>
                  <a:schemeClr val="tx1"/>
                </a:solidFill>
                <a:latin typeface="Arial" panose="020B0604020202020204" pitchFamily="34" charset="0"/>
                <a:cs typeface="Arial" panose="020B0604020202020204" pitchFamily="34" charset="0"/>
              </a:rPr>
              <a:t>Competitive advantage.</a:t>
            </a:r>
          </a:p>
          <a:p>
            <a:pPr lvl="2" algn="l">
              <a:lnSpc>
                <a:spcPct val="110000"/>
              </a:lnSpc>
            </a:pPr>
            <a:r>
              <a:rPr lang="en-US" sz="2800" dirty="0">
                <a:solidFill>
                  <a:schemeClr val="tx1"/>
                </a:solidFill>
                <a:latin typeface="Arial" panose="020B0604020202020204" pitchFamily="34" charset="0"/>
                <a:cs typeface="Arial" panose="020B0604020202020204" pitchFamily="34" charset="0"/>
              </a:rPr>
              <a:t>Discoverability of resources/impact.</a:t>
            </a:r>
          </a:p>
          <a:p>
            <a:pPr lvl="3" algn="l">
              <a:lnSpc>
                <a:spcPct val="110000"/>
              </a:lnSpc>
            </a:pPr>
            <a:r>
              <a:rPr lang="en-US" sz="2800" dirty="0">
                <a:solidFill>
                  <a:schemeClr val="tx1"/>
                </a:solidFill>
                <a:latin typeface="Arial" panose="020B0604020202020204" pitchFamily="34" charset="0"/>
                <a:cs typeface="Arial" panose="020B0604020202020204" pitchFamily="34" charset="0"/>
              </a:rPr>
              <a:t>Teaching Excellence Framework (TEF).</a:t>
            </a:r>
          </a:p>
          <a:p>
            <a:pPr lvl="3" algn="l">
              <a:lnSpc>
                <a:spcPct val="110000"/>
              </a:lnSpc>
            </a:pPr>
            <a:r>
              <a:rPr lang="en-US" sz="2800" dirty="0">
                <a:solidFill>
                  <a:schemeClr val="tx1"/>
                </a:solidFill>
                <a:latin typeface="Arial" panose="020B0604020202020204" pitchFamily="34" charset="0"/>
                <a:cs typeface="Arial" panose="020B0604020202020204" pitchFamily="34" charset="0"/>
              </a:rPr>
              <a:t>Research Excellence Framework (REF).</a:t>
            </a:r>
          </a:p>
          <a:p>
            <a:pPr algn="l">
              <a:lnSpc>
                <a:spcPct val="110000"/>
              </a:lnSpc>
            </a:pPr>
            <a:r>
              <a:rPr lang="en-US" dirty="0">
                <a:latin typeface="Arial" panose="020B0604020202020204" pitchFamily="34" charset="0"/>
                <a:cs typeface="Arial" panose="020B0604020202020204" pitchFamily="34" charset="0"/>
              </a:rPr>
              <a:t>Legislation - we have to do it.</a:t>
            </a:r>
          </a:p>
        </p:txBody>
      </p:sp>
      <p:pic>
        <p:nvPicPr>
          <p:cNvPr id="4" name="Picture 4">
            <a:extLst>
              <a:ext uri="{FF2B5EF4-FFF2-40B4-BE49-F238E27FC236}">
                <a16:creationId xmlns:a16="http://schemas.microsoft.com/office/drawing/2014/main" id="{8A45F9F7-1959-0B20-4CDF-94EDA8A02F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20" y="-6034"/>
            <a:ext cx="12189125" cy="1026416"/>
          </a:xfrm>
          <a:prstGeom prst="rect">
            <a:avLst/>
          </a:prstGeom>
        </p:spPr>
      </p:pic>
    </p:spTree>
    <p:extLst>
      <p:ext uri="{BB962C8B-B14F-4D97-AF65-F5344CB8AC3E}">
        <p14:creationId xmlns:p14="http://schemas.microsoft.com/office/powerpoint/2010/main" val="3857045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1491</Words>
  <Application>Microsoft Macintosh PowerPoint</Application>
  <PresentationFormat>Widescreen</PresentationFormat>
  <Paragraphs>107</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A 'Towards Inclusivity' model for reasonable adjustments in Higher Education.    Louise Grimmett and Ben Watson, University College London (UCL) </vt:lpstr>
      <vt:lpstr>Towards Inclusivity paper link</vt:lpstr>
      <vt:lpstr>An introduction to us and the 'Towards Inclusivity' model. </vt:lpstr>
      <vt:lpstr>An introduction to the 'Towards Inclusivity' model. </vt:lpstr>
      <vt:lpstr>Additional considerations </vt:lpstr>
      <vt:lpstr>Reasonable Adjustments: beyond our legal duty but within a threshold </vt:lpstr>
      <vt:lpstr>What happens when we get it wrong?</vt:lpstr>
      <vt:lpstr>Some key points from the model and data... </vt:lpstr>
      <vt:lpstr>Why does this matter? </vt:lpstr>
      <vt:lpstr>The building blocks of inclusivity... </vt:lpstr>
      <vt:lpstr>If an adjustment works for everyone, is it still an adjustment?</vt:lpstr>
      <vt:lpstr>Feedback from the UCL community </vt:lpstr>
      <vt:lpstr>Anticipated challenges </vt:lpstr>
      <vt:lpstr>Strategies, armour and tips </vt:lpstr>
      <vt:lpstr>Contact us  </vt:lpstr>
    </vt:vector>
  </TitlesOfParts>
  <Manager/>
  <Company>UCL</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'Towards Inclusivity' model for reasonable adjustments in Higher Education.  </dc:title>
  <dc:subject/>
  <dc:creator>Louise Grimmett and Ben Watson</dc:creator>
  <cp:keywords/>
  <dc:description/>
  <cp:lastModifiedBy>Watson, Ben</cp:lastModifiedBy>
  <cp:revision>170</cp:revision>
  <cp:lastPrinted>2021-10-20T06:45:33Z</cp:lastPrinted>
  <dcterms:created xsi:type="dcterms:W3CDTF">2021-10-08T16:32:30Z</dcterms:created>
  <dcterms:modified xsi:type="dcterms:W3CDTF">2023-06-06T20:34:45Z</dcterms:modified>
  <cp:category/>
</cp:coreProperties>
</file>